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Женщина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Мужчина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пол не имеет значение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1477008"/>
        <c:axId val="351472696"/>
        <c:axId val="0"/>
      </c:bar3DChart>
      <c:catAx>
        <c:axId val="351477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1472696"/>
        <c:crosses val="autoZero"/>
        <c:auto val="1"/>
        <c:lblAlgn val="ctr"/>
        <c:lblOffset val="100"/>
        <c:noMultiLvlLbl val="0"/>
      </c:catAx>
      <c:valAx>
        <c:axId val="351472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1477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290001053335953E-4"/>
          <c:y val="0.59164219916997229"/>
          <c:w val="0.93465892866887568"/>
          <c:h val="0.247966179652467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раз было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такого никогда не было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постоянно происходит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2483912"/>
        <c:axId val="628005872"/>
        <c:axId val="0"/>
      </c:bar3DChart>
      <c:catAx>
        <c:axId val="482483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8005872"/>
        <c:crosses val="autoZero"/>
        <c:auto val="1"/>
        <c:lblAlgn val="ctr"/>
        <c:lblOffset val="100"/>
        <c:noMultiLvlLbl val="0"/>
      </c:catAx>
      <c:valAx>
        <c:axId val="62800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2483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я об этом не задумывался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4089848"/>
        <c:axId val="484089456"/>
        <c:axId val="0"/>
      </c:bar3DChart>
      <c:catAx>
        <c:axId val="484089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4089456"/>
        <c:crosses val="autoZero"/>
        <c:auto val="1"/>
        <c:lblAlgn val="ctr"/>
        <c:lblOffset val="100"/>
        <c:noMultiLvlLbl val="0"/>
      </c:catAx>
      <c:valAx>
        <c:axId val="48408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4089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деление учеников на «любимчиков» и остальных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равнодушие к ученикам и грубость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 одним из этих качеств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8006656"/>
        <c:axId val="628007440"/>
        <c:axId val="0"/>
      </c:bar3DChart>
      <c:catAx>
        <c:axId val="628006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8007440"/>
        <c:crosses val="autoZero"/>
        <c:auto val="1"/>
        <c:lblAlgn val="ctr"/>
        <c:lblOffset val="100"/>
        <c:noMultiLvlLbl val="0"/>
      </c:catAx>
      <c:valAx>
        <c:axId val="628007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8006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20 -35 лет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35 – 55 лет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13</c:v>
                </c:pt>
              </c:numCache>
            </c:numRef>
          </c:val>
        </c:ser>
        <c:ser>
          <c:idx val="3"/>
          <c:order val="2"/>
          <c:tx>
            <c:strRef>
              <c:f>Лист1!$E$1</c:f>
              <c:strCache>
                <c:ptCount val="1"/>
                <c:pt idx="0">
                  <c:v>не имеет значения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91555344"/>
        <c:axId val="491556520"/>
        <c:axId val="0"/>
      </c:bar3DChart>
      <c:catAx>
        <c:axId val="49155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1556520"/>
        <c:crosses val="autoZero"/>
        <c:auto val="1"/>
        <c:lblAlgn val="ctr"/>
        <c:lblOffset val="100"/>
        <c:noMultiLvlLbl val="0"/>
      </c:catAx>
      <c:valAx>
        <c:axId val="49155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1555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504280019733345E-2"/>
          <c:y val="0.68518105242157179"/>
          <c:w val="0.88499143996053331"/>
          <c:h val="0.232325205364413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глубокое знание предмета и умение увлечь им детей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умение найти подход к каждому ученику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требователен и объективен в оценке знаний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7467136"/>
        <c:axId val="627468704"/>
        <c:axId val="0"/>
      </c:bar3DChart>
      <c:catAx>
        <c:axId val="62746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7468704"/>
        <c:crosses val="autoZero"/>
        <c:auto val="1"/>
        <c:lblAlgn val="ctr"/>
        <c:lblOffset val="100"/>
        <c:noMultiLvlLbl val="0"/>
      </c:catAx>
      <c:valAx>
        <c:axId val="627468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746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имеет значение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46822968"/>
        <c:axId val="446819048"/>
        <c:axId val="0"/>
      </c:bar3DChart>
      <c:catAx>
        <c:axId val="446822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6819048"/>
        <c:crosses val="autoZero"/>
        <c:auto val="1"/>
        <c:lblAlgn val="ctr"/>
        <c:lblOffset val="100"/>
        <c:noMultiLvlLbl val="0"/>
      </c:catAx>
      <c:valAx>
        <c:axId val="446819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6822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имеет значение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95295368"/>
        <c:axId val="495297328"/>
        <c:axId val="0"/>
      </c:bar3DChart>
      <c:catAx>
        <c:axId val="495295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5297328"/>
        <c:crosses val="autoZero"/>
        <c:auto val="1"/>
        <c:lblAlgn val="ctr"/>
        <c:lblOffset val="100"/>
        <c:noMultiLvlLbl val="0"/>
      </c:catAx>
      <c:valAx>
        <c:axId val="495297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5295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6795136"/>
        <c:axId val="626792784"/>
        <c:axId val="0"/>
      </c:bar3DChart>
      <c:catAx>
        <c:axId val="62679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6792784"/>
        <c:crosses val="autoZero"/>
        <c:auto val="1"/>
        <c:lblAlgn val="ctr"/>
        <c:lblOffset val="100"/>
        <c:noMultiLvlLbl val="0"/>
      </c:catAx>
      <c:valAx>
        <c:axId val="62679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679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юмор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доброта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терпение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взаимопонимания с учениками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профессионального знания предмета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строгости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Лист1!$G$2:$G$5</c:f>
              <c:numCache>
                <c:formatCode>General</c:formatCode>
                <c:ptCount val="4"/>
                <c:pt idx="0">
                  <c:v>13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всего хватает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Лист1!$H$2:$H$5</c:f>
              <c:numCache>
                <c:formatCode>General</c:formatCode>
                <c:ptCount val="4"/>
                <c:pt idx="0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95733992"/>
        <c:axId val="495733208"/>
        <c:axId val="0"/>
      </c:bar3DChart>
      <c:catAx>
        <c:axId val="495733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5733208"/>
        <c:crosses val="autoZero"/>
        <c:auto val="1"/>
        <c:lblAlgn val="ctr"/>
        <c:lblOffset val="100"/>
        <c:noMultiLvlLbl val="0"/>
      </c:catAx>
      <c:valAx>
        <c:axId val="495733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5733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доброта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эрудиция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терпение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честность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43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отзывчивость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41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справедливость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Лист1!$G$2:$G$5</c:f>
              <c:numCache>
                <c:formatCode>General</c:formatCode>
                <c:ptCount val="4"/>
                <c:pt idx="0">
                  <c:v>34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строгость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Лист1!$H$2:$H$5</c:f>
              <c:numCache>
                <c:formatCode>General</c:formatCode>
                <c:ptCount val="4"/>
                <c:pt idx="0">
                  <c:v>10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весёлость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Лист1!$I$2:$I$5</c:f>
              <c:numCache>
                <c:formatCode>General</c:formatCode>
                <c:ptCount val="4"/>
                <c:pt idx="0">
                  <c:v>49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хорошо учат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Лист1!$J$2:$J$5</c:f>
              <c:numCache>
                <c:formatCode>General</c:formatCode>
                <c:ptCount val="4"/>
                <c:pt idx="0">
                  <c:v>42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вежливость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Лист1!$K$2:$K$5</c:f>
              <c:numCache>
                <c:formatCode>General</c:formatCode>
                <c:ptCount val="4"/>
                <c:pt idx="0">
                  <c:v>33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любовь к детям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Лист1!$L$2:$L$5</c:f>
              <c:numCache>
                <c:formatCode>General</c:formatCode>
                <c:ptCount val="4"/>
                <c:pt idx="0">
                  <c:v>50</c:v>
                </c:pt>
              </c:numCache>
            </c:numRef>
          </c:val>
        </c:ser>
        <c:ser>
          <c:idx val="11"/>
          <c:order val="11"/>
          <c:tx>
            <c:strRef>
              <c:f>Лист1!$M$1</c:f>
              <c:strCache>
                <c:ptCount val="1"/>
                <c:pt idx="0">
                  <c:v>объяснительность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Лист1!$M$2:$M$5</c:f>
              <c:numCache>
                <c:formatCode>General</c:formatCode>
                <c:ptCount val="4"/>
                <c:pt idx="0">
                  <c:v>22</c:v>
                </c:pt>
              </c:numCache>
            </c:numRef>
          </c:val>
        </c:ser>
        <c:ser>
          <c:idx val="12"/>
          <c:order val="12"/>
          <c:tx>
            <c:strRef>
              <c:f>Лист1!$N$1</c:f>
              <c:strCache>
                <c:ptCount val="1"/>
                <c:pt idx="0">
                  <c:v>верность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Лист1!$N$2:$N$5</c:f>
              <c:numCache>
                <c:formatCode>General</c:formatCode>
                <c:ptCount val="4"/>
                <c:pt idx="0">
                  <c:v>35</c:v>
                </c:pt>
              </c:numCache>
            </c:numRef>
          </c:val>
        </c:ser>
        <c:ser>
          <c:idx val="13"/>
          <c:order val="13"/>
          <c:tx>
            <c:strRef>
              <c:f>Лист1!$O$1</c:f>
              <c:strCache>
                <c:ptCount val="1"/>
                <c:pt idx="0">
                  <c:v>поддержка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Лист1!$O$2:$O$5</c:f>
              <c:numCache>
                <c:formatCode>General</c:formatCode>
                <c:ptCount val="4"/>
                <c:pt idx="0">
                  <c:v>34</c:v>
                </c:pt>
              </c:numCache>
            </c:numRef>
          </c:val>
        </c:ser>
        <c:ser>
          <c:idx val="14"/>
          <c:order val="14"/>
          <c:tx>
            <c:strRef>
              <c:f>Лист1!$P$1</c:f>
              <c:strCache>
                <c:ptCount val="1"/>
                <c:pt idx="0">
                  <c:v>понятность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Лист1!$P$2:$P$5</c:f>
              <c:numCache>
                <c:formatCode>General</c:formatCode>
                <c:ptCount val="4"/>
                <c:pt idx="0">
                  <c:v>24</c:v>
                </c:pt>
              </c:numCache>
            </c:numRef>
          </c:val>
        </c:ser>
        <c:ser>
          <c:idx val="15"/>
          <c:order val="15"/>
          <c:tx>
            <c:strRef>
              <c:f>Лист1!$Q$1</c:f>
              <c:strCache>
                <c:ptCount val="1"/>
                <c:pt idx="0">
                  <c:v>требовательность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Лист1!$Q$2:$Q$5</c:f>
              <c:numCache>
                <c:formatCode>General</c:formatCode>
                <c:ptCount val="4"/>
                <c:pt idx="0">
                  <c:v>20</c:v>
                </c:pt>
              </c:numCache>
            </c:numRef>
          </c:val>
        </c:ser>
        <c:ser>
          <c:idx val="16"/>
          <c:order val="16"/>
          <c:tx>
            <c:strRef>
              <c:f>Лист1!$R$1</c:f>
              <c:strCache>
                <c:ptCount val="1"/>
                <c:pt idx="0">
                  <c:v>ласка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Лист1!$R$2:$R$5</c:f>
              <c:numCache>
                <c:formatCode>General</c:formatCode>
                <c:ptCount val="4"/>
                <c:pt idx="0">
                  <c:v>30</c:v>
                </c:pt>
              </c:numCache>
            </c:numRef>
          </c:val>
        </c:ser>
        <c:ser>
          <c:idx val="17"/>
          <c:order val="17"/>
          <c:tx>
            <c:strRef>
              <c:f>Лист1!$S$1</c:f>
              <c:strCache>
                <c:ptCount val="1"/>
                <c:pt idx="0">
                  <c:v>дружелюбность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Лист1!$S$2:$S$5</c:f>
              <c:numCache>
                <c:formatCode>General</c:formatCode>
                <c:ptCount val="4"/>
                <c:pt idx="0">
                  <c:v>41</c:v>
                </c:pt>
              </c:numCache>
            </c:numRef>
          </c:val>
        </c:ser>
        <c:ser>
          <c:idx val="18"/>
          <c:order val="18"/>
          <c:tx>
            <c:strRef>
              <c:f>Лист1!$T$1</c:f>
              <c:strCache>
                <c:ptCount val="1"/>
                <c:pt idx="0">
                  <c:v>грамотность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Лист1!$T$2:$T$5</c:f>
              <c:numCache>
                <c:formatCode>General</c:formatCode>
                <c:ptCount val="4"/>
                <c:pt idx="0">
                  <c:v>26</c:v>
                </c:pt>
              </c:numCache>
            </c:numRef>
          </c:val>
        </c:ser>
        <c:ser>
          <c:idx val="19"/>
          <c:order val="19"/>
          <c:tx>
            <c:strRef>
              <c:f>Лист1!$U$1</c:f>
              <c:strCache>
                <c:ptCount val="1"/>
                <c:pt idx="0">
                  <c:v>помощь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Лист1!$U$2:$U$5</c:f>
              <c:numCache>
                <c:formatCode>General</c:formatCode>
                <c:ptCount val="4"/>
                <c:pt idx="0">
                  <c:v>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6786904"/>
        <c:axId val="626783376"/>
        <c:axId val="0"/>
      </c:bar3DChart>
      <c:catAx>
        <c:axId val="626786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6783376"/>
        <c:crosses val="autoZero"/>
        <c:auto val="1"/>
        <c:lblAlgn val="ctr"/>
        <c:lblOffset val="100"/>
        <c:noMultiLvlLbl val="0"/>
      </c:catAx>
      <c:valAx>
        <c:axId val="62678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26786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настроение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одежда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причёска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макияж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47237784"/>
        <c:axId val="647244448"/>
        <c:axId val="0"/>
      </c:bar3DChart>
      <c:catAx>
        <c:axId val="647237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244448"/>
        <c:crosses val="autoZero"/>
        <c:auto val="1"/>
        <c:lblAlgn val="ctr"/>
        <c:lblOffset val="100"/>
        <c:noMultiLvlLbl val="0"/>
      </c:catAx>
      <c:valAx>
        <c:axId val="647244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237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231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88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5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537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326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27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49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06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94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14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039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4783-4E11-4882-BD9A-C8DF2C9510B8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1F0C0-9389-4CBB-8EBA-A79A2985A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27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donius.club/uploads/posts/2022-01/1642972236_62-adonius-club-p-fon-dlya-prezentatsii-po-pedagogike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93448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профессиональной компетенции и творческого потенциала педагога в процессе обучения и воспитания обучающихся с умственной отсталостью (интеллектуальными нарушениями) 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ФГОС.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27089" y="4188838"/>
            <a:ext cx="10139965" cy="2114307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r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ам.директора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ВР</a:t>
            </a:r>
          </a:p>
          <a:p>
            <a:pPr algn="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Озимок Е.В.</a:t>
            </a:r>
          </a:p>
          <a:p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Биробиджан,</a:t>
            </a:r>
          </a:p>
          <a:p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 учебный год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18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01316" y="600113"/>
            <a:ext cx="3121241" cy="3071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Каких качеств 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хватает 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современному учителю:</a:t>
            </a:r>
          </a:p>
          <a:p>
            <a:pPr marL="0" indent="0" algn="ctr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758193376"/>
              </p:ext>
            </p:extLst>
          </p:nvPr>
        </p:nvGraphicFramePr>
        <p:xfrm>
          <a:off x="203199" y="1636296"/>
          <a:ext cx="4214797" cy="4090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Объект 2"/>
          <p:cNvSpPr txBox="1">
            <a:spLocks/>
          </p:cNvSpPr>
          <p:nvPr/>
        </p:nvSpPr>
        <p:spPr>
          <a:xfrm>
            <a:off x="6621379" y="600114"/>
            <a:ext cx="3121241" cy="307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ачества в учителе, которые нравятся больше всего: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34958885"/>
              </p:ext>
            </p:extLst>
          </p:nvPr>
        </p:nvGraphicFramePr>
        <p:xfrm>
          <a:off x="4322803" y="1776904"/>
          <a:ext cx="7718392" cy="3789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559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51058" y="3786325"/>
            <a:ext cx="5148714" cy="3071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ли в вашей жизни учитель, благодаря которому вы стали лучше:</a:t>
            </a:r>
          </a:p>
          <a:p>
            <a:pPr marL="0" indent="0" algn="ctr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247598" y="322586"/>
            <a:ext cx="5206465" cy="307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з-за учителя не хотели идти в школу: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59067" y="322585"/>
            <a:ext cx="3121241" cy="307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Обращают внимание: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448124" y="3526194"/>
            <a:ext cx="5467951" cy="307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качествами учитель 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обладать: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968287797"/>
              </p:ext>
            </p:extLst>
          </p:nvPr>
        </p:nvGraphicFramePr>
        <p:xfrm>
          <a:off x="378852" y="635267"/>
          <a:ext cx="4558908" cy="2758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95564136"/>
              </p:ext>
            </p:extLst>
          </p:nvPr>
        </p:nvGraphicFramePr>
        <p:xfrm>
          <a:off x="6123789" y="777417"/>
          <a:ext cx="5330274" cy="2616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67306474"/>
              </p:ext>
            </p:extLst>
          </p:nvPr>
        </p:nvGraphicFramePr>
        <p:xfrm>
          <a:off x="121635" y="4417996"/>
          <a:ext cx="4596598" cy="2326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528627858"/>
              </p:ext>
            </p:extLst>
          </p:nvPr>
        </p:nvGraphicFramePr>
        <p:xfrm>
          <a:off x="6076232" y="4028856"/>
          <a:ext cx="5695465" cy="2586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3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habazavr.ru/prezentaciya-uchitelnica-u-doski/uchitelnica-u-doski_0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566" y="123946"/>
            <a:ext cx="12469566" cy="673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7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Aft>
                <a:spcPts val="75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Деловая игра </a:t>
            </a:r>
            <a:b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«</a:t>
            </a:r>
            <a:r>
              <a:rPr lang="ru-RU" i="1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Лестница личностного роста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»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67438" y="2185961"/>
            <a:ext cx="5181600" cy="4351338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ступенька -     «Я»</a:t>
            </a: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Кто я? - 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Какая(ой) я? - </a:t>
            </a:r>
            <a:endParaRPr lang="ru-RU" sz="4400" dirty="0">
              <a:latin typeface="Monotype Corsiva" panose="03010101010201010101" pitchFamily="66" charset="0"/>
            </a:endParaRPr>
          </a:p>
        </p:txBody>
      </p:sp>
      <p:pic>
        <p:nvPicPr>
          <p:cNvPr id="10242" name="Picture 2" descr="https://media.istockphoto.com/vectors/office-man-climbing-on-ladder-to-be-success-vector-id535080091?k=20&amp;m=535080091&amp;s=612x612&amp;w=0&amp;h=Ey6goSpcRvAqfhz_KDgErwHAw833okqwvuKXHCkdc5Q=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5063"/>
            <a:ext cx="4542937" cy="454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90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Georgia" panose="02040502050405020303" pitchFamily="18" charset="0"/>
              </a:rPr>
              <a:t>2</a:t>
            </a:r>
            <a:r>
              <a:rPr lang="ru-RU" sz="2800" dirty="0" smtClean="0">
                <a:latin typeface="Georgia" panose="02040502050405020303" pitchFamily="18" charset="0"/>
              </a:rPr>
              <a:t> </a:t>
            </a:r>
            <a:r>
              <a:rPr lang="ru-RU" sz="2800" dirty="0">
                <a:latin typeface="Georgia" panose="02040502050405020303" pitchFamily="18" charset="0"/>
              </a:rPr>
              <a:t>ступенька </a:t>
            </a:r>
            <a:r>
              <a:rPr lang="ru-RU" sz="2800" dirty="0" smtClean="0">
                <a:latin typeface="Georgia" panose="02040502050405020303" pitchFamily="18" charset="0"/>
              </a:rPr>
              <a:t>-            </a:t>
            </a:r>
            <a:r>
              <a:rPr lang="ru-RU" sz="2800" dirty="0">
                <a:latin typeface="Georgia" panose="02040502050405020303" pitchFamily="18" charset="0"/>
              </a:rPr>
              <a:t>«Мир людей».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Я грущу, когда…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Мне весело, когда…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Я обижаюсь, когда…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Я злюсь, когда…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Я радуюсь, когда…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Мне не нравится, когда…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Я теряюсь, когда…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Я страдаю, когда…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750"/>
              </a:spcAft>
              <a:buNone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Я плачу, когда…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Georgia" panose="02040502050405020303" pitchFamily="18" charset="0"/>
              </a:rPr>
              <a:t>«Учителем быть хорошо </a:t>
            </a:r>
            <a:r>
              <a:rPr lang="ru-RU" dirty="0" smtClean="0">
                <a:latin typeface="Georgia" panose="02040502050405020303" pitchFamily="18" charset="0"/>
              </a:rPr>
              <a:t>–…</a:t>
            </a:r>
          </a:p>
          <a:p>
            <a:pPr marL="0" indent="0">
              <a:buNone/>
            </a:pPr>
            <a:endParaRPr lang="ru-RU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dirty="0">
                <a:latin typeface="Georgia" panose="02040502050405020303" pitchFamily="18" charset="0"/>
              </a:rPr>
              <a:t>«Учителем быть плохо </a:t>
            </a:r>
            <a:r>
              <a:rPr lang="ru-RU" dirty="0" smtClean="0">
                <a:latin typeface="Georgia" panose="02040502050405020303" pitchFamily="18" charset="0"/>
              </a:rPr>
              <a:t>- …..</a:t>
            </a:r>
          </a:p>
          <a:p>
            <a:pPr marL="0" indent="0">
              <a:buNone/>
            </a:pP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5" name="Picture 2" descr="https://media.istockphoto.com/vectors/office-man-climbing-on-ladder-to-be-success-vector-id535080091?k=20&amp;m=535080091&amp;s=612x612&amp;w=0&amp;h=Ey6goSpcRvAqfhz_KDgErwHAw833okqwvuKXHCkdc5Q=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87051" y="3923774"/>
            <a:ext cx="3104949" cy="307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50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768" y="136526"/>
            <a:ext cx="10515600" cy="828554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Georgia" panose="02040502050405020303" pitchFamily="18" charset="0"/>
              </a:rPr>
              <a:t>3</a:t>
            </a:r>
            <a:r>
              <a:rPr lang="ru-RU" sz="2800" dirty="0" smtClean="0">
                <a:latin typeface="Georgia" panose="02040502050405020303" pitchFamily="18" charset="0"/>
              </a:rPr>
              <a:t> </a:t>
            </a:r>
            <a:r>
              <a:rPr lang="ru-RU" sz="2800" dirty="0">
                <a:latin typeface="Georgia" panose="02040502050405020303" pitchFamily="18" charset="0"/>
              </a:rPr>
              <a:t>ступенька - </a:t>
            </a:r>
            <a:r>
              <a:rPr lang="ru-RU" sz="2800" dirty="0" smtClean="0">
                <a:latin typeface="Georgia" panose="02040502050405020303" pitchFamily="18" charset="0"/>
              </a:rPr>
              <a:t>                  «</a:t>
            </a:r>
            <a:r>
              <a:rPr lang="ru-RU" sz="2800" dirty="0">
                <a:latin typeface="Georgia" panose="02040502050405020303" pitchFamily="18" charset="0"/>
              </a:rPr>
              <a:t>Окружающий мир».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745" y="1038743"/>
            <a:ext cx="7365023" cy="970329"/>
          </a:xfrm>
        </p:spPr>
        <p:txBody>
          <a:bodyPr/>
          <a:lstStyle/>
          <a:p>
            <a:pPr marL="0" indent="0">
              <a:buNone/>
            </a:pPr>
            <a:r>
              <a:rPr lang="ru-RU" i="1" dirty="0">
                <a:latin typeface="Georgia" panose="02040502050405020303" pitchFamily="18" charset="0"/>
              </a:rPr>
              <a:t>«Переделай минусы в плюсы»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06314" y="17651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Georgia" panose="02040502050405020303" pitchFamily="18" charset="0"/>
              </a:rPr>
              <a:t>4</a:t>
            </a:r>
            <a:r>
              <a:rPr lang="ru-RU" sz="2800" dirty="0" smtClean="0">
                <a:latin typeface="Georgia" panose="02040502050405020303" pitchFamily="18" charset="0"/>
              </a:rPr>
              <a:t> ступенька -                   «Творческая мастерская».</a:t>
            </a:r>
            <a:endParaRPr lang="ru-RU" sz="2800" dirty="0">
              <a:latin typeface="Georgia" panose="02040502050405020303" pitchFamily="18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196361" y="2913063"/>
            <a:ext cx="3988778" cy="3573829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750"/>
              </a:spcAft>
              <a:buNone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Выразительная речь.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Произнесите фразу «Иди сюда» (громко, таинственно, возмущенно, радостно).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Скажите «молодец» (тихо, громко, ласково, удивленно, иронично, восторженно, радостно).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endParaRPr lang="ru-RU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4488470" y="2745277"/>
            <a:ext cx="7112978" cy="3989631"/>
          </a:xfrm>
        </p:spPr>
        <p:txBody>
          <a:bodyPr>
            <a:noAutofit/>
          </a:bodyPr>
          <a:lstStyle/>
          <a:p>
            <a:pPr marL="0" indent="0" algn="ctr">
              <a:spcAft>
                <a:spcPts val="750"/>
              </a:spcAft>
              <a:buNone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Мимическая реакция.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750"/>
              </a:spcAft>
              <a:buNone/>
            </a:pPr>
            <a:r>
              <a:rPr lang="ru-RU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Началось занятие, дети слушают ваш рассказ. Открывается дверь и входит ребенок («шустрик»). Вы смотрите на него:</a:t>
            </a:r>
            <a:endParaRPr lang="ru-RU" sz="1800" i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Требовательно: «Быстро садись».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Удивленно: «Не ожидала».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досадой: «Опять меня отвлекаешь».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Вопросительно: «Что-то случилось?»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Укоризненно: «Ты мешаешь работать!»</a:t>
            </a:r>
            <a:endParaRPr lang="ru-RU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Радостно: «Наконец-то!»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2" descr="https://media.istockphoto.com/vectors/office-man-climbing-on-ladder-to-be-success-vector-id535080091?k=20&amp;m=535080091&amp;s=612x612&amp;w=0&amp;h=Ey6goSpcRvAqfhz_KDgErwHAw833okqwvuKXHCkdc5Q=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93856" y="4331368"/>
            <a:ext cx="2698144" cy="252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45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 build="p"/>
      <p:bldP spid="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adonius.club/uploads/posts/2022-01/1642972236_62-adonius-club-p-fon-dlya-prezentatsii-po-pedagogike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998133"/>
            <a:ext cx="10515600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Учитель должен быть убеждён </a:t>
            </a:r>
            <a:r>
              <a:rPr lang="ru-RU" dirty="0">
                <a:latin typeface="Georgia" panose="02040502050405020303" pitchFamily="18" charset="0"/>
              </a:rPr>
              <a:t>в том, что ребенка </a:t>
            </a:r>
            <a:r>
              <a:rPr lang="ru-RU" b="1" dirty="0">
                <a:latin typeface="Georgia" panose="02040502050405020303" pitchFamily="18" charset="0"/>
              </a:rPr>
              <a:t>необходимо</a:t>
            </a:r>
            <a:r>
              <a:rPr lang="ru-RU" dirty="0">
                <a:latin typeface="Georgia" panose="02040502050405020303" pitchFamily="18" charset="0"/>
              </a:rPr>
              <a:t> </a:t>
            </a:r>
            <a:r>
              <a:rPr lang="ru-RU" i="1" dirty="0">
                <a:latin typeface="Georgia" panose="02040502050405020303" pitchFamily="18" charset="0"/>
              </a:rPr>
              <a:t>любить всем сердцем</a:t>
            </a:r>
            <a:r>
              <a:rPr lang="ru-RU" dirty="0">
                <a:latin typeface="Georgia" panose="02040502050405020303" pitchFamily="18" charset="0"/>
              </a:rPr>
              <a:t>, что общение с детьми должно </a:t>
            </a:r>
            <a:r>
              <a:rPr lang="ru-RU" i="1" dirty="0">
                <a:latin typeface="Georgia" panose="02040502050405020303" pitchFamily="18" charset="0"/>
              </a:rPr>
              <a:t>вселять в них радость и оптимизм</a:t>
            </a:r>
            <a:r>
              <a:rPr lang="ru-RU" dirty="0">
                <a:latin typeface="Georgia" panose="02040502050405020303" pitchFamily="18" charset="0"/>
              </a:rPr>
              <a:t>. </a:t>
            </a:r>
            <a:endParaRPr lang="ru-RU" dirty="0" smtClean="0">
              <a:latin typeface="Georgia" panose="02040502050405020303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Мы </a:t>
            </a:r>
            <a:r>
              <a:rPr lang="ru-RU" dirty="0">
                <a:latin typeface="Georgia" panose="02040502050405020303" pitchFamily="18" charset="0"/>
              </a:rPr>
              <a:t>с вами можем многому научить детей, но всегда должны помнить, что </a:t>
            </a:r>
            <a:r>
              <a:rPr lang="ru-RU" b="1" dirty="0">
                <a:latin typeface="Georgia" panose="02040502050405020303" pitchFamily="18" charset="0"/>
              </a:rPr>
              <a:t>никакая методика не заменит отзывчивого сердца педагога.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04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donius.club/uploads/posts/2022-01/1642972236_62-adonius-club-p-fon-dlya-prezentatsii-po-pedagogike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1466" y="101775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>
                <a:latin typeface="Georgia" panose="02040502050405020303" pitchFamily="18" charset="0"/>
              </a:rPr>
              <a:t>Цель творчества – самоотдача,</a:t>
            </a:r>
          </a:p>
          <a:p>
            <a:pPr marL="0" indent="0" algn="ctr">
              <a:buNone/>
            </a:pPr>
            <a:r>
              <a:rPr lang="ru-RU" i="1" dirty="0">
                <a:latin typeface="Georgia" panose="02040502050405020303" pitchFamily="18" charset="0"/>
              </a:rPr>
              <a:t>А не шумиха, не успех.</a:t>
            </a:r>
          </a:p>
          <a:p>
            <a:pPr marL="0" indent="0" algn="ctr">
              <a:buNone/>
            </a:pPr>
            <a:r>
              <a:rPr lang="ru-RU" i="1" dirty="0">
                <a:latin typeface="Georgia" panose="02040502050405020303" pitchFamily="18" charset="0"/>
              </a:rPr>
              <a:t>Печально, ничего не знача,</a:t>
            </a:r>
          </a:p>
          <a:p>
            <a:pPr marL="0" indent="0" algn="ctr">
              <a:buNone/>
            </a:pPr>
            <a:r>
              <a:rPr lang="ru-RU" i="1" dirty="0">
                <a:latin typeface="Georgia" panose="02040502050405020303" pitchFamily="18" charset="0"/>
              </a:rPr>
              <a:t>Быть притчей на устах у всех.</a:t>
            </a:r>
          </a:p>
          <a:p>
            <a:pPr marL="0" indent="0" algn="ctr">
              <a:buNone/>
            </a:pPr>
            <a:r>
              <a:rPr lang="ru-RU" i="1" dirty="0">
                <a:latin typeface="Georgia" panose="02040502050405020303" pitchFamily="18" charset="0"/>
              </a:rPr>
              <a:t>И надо жить без самозванства –</a:t>
            </a:r>
          </a:p>
          <a:p>
            <a:pPr marL="0" indent="0" algn="ctr">
              <a:buNone/>
            </a:pPr>
            <a:r>
              <a:rPr lang="ru-RU" i="1" dirty="0">
                <a:latin typeface="Georgia" panose="02040502050405020303" pitchFamily="18" charset="0"/>
              </a:rPr>
              <a:t>Жить так, чтобы в конце концов</a:t>
            </a:r>
          </a:p>
          <a:p>
            <a:pPr marL="0" indent="0" algn="ctr">
              <a:buNone/>
            </a:pPr>
            <a:r>
              <a:rPr lang="ru-RU" i="1" dirty="0">
                <a:latin typeface="Georgia" panose="02040502050405020303" pitchFamily="18" charset="0"/>
              </a:rPr>
              <a:t>Привлечь к себе любовь пространства,</a:t>
            </a:r>
          </a:p>
          <a:p>
            <a:pPr marL="0" indent="0" algn="ctr">
              <a:buNone/>
            </a:pPr>
            <a:r>
              <a:rPr lang="ru-RU" i="1" dirty="0">
                <a:latin typeface="Georgia" panose="02040502050405020303" pitchFamily="18" charset="0"/>
              </a:rPr>
              <a:t>Услышать будущего зов.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579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donius.club/uploads/posts/2022-01/1642972236_62-adonius-club-p-fon-dlya-prezentatsii-po-pedagogike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3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320" y="904140"/>
            <a:ext cx="10515600" cy="781095"/>
          </a:xfrm>
        </p:spPr>
        <p:txBody>
          <a:bodyPr/>
          <a:lstStyle/>
          <a:p>
            <a:pPr algn="ctr"/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7814"/>
            <a:ext cx="10515600" cy="3129743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определение наиболее значимых критериев успешности педагогической деятельности учителя, создание портрета «успешного современного учителя», как цели профессионального развития каждого педагога.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641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3/1614788276_87-p-fon-v-yaponskom-stile-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681" y="1680883"/>
            <a:ext cx="7498976" cy="5370139"/>
          </a:xfrm>
        </p:spPr>
        <p:txBody>
          <a:bodyPr/>
          <a:lstStyle/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6000" i="1" dirty="0" smtClean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"Не дай Вам Бог 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6000" i="1" dirty="0" smtClean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жить во время перемен"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4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(китайская мудрость)</a:t>
            </a:r>
            <a:endParaRPr lang="ru-RU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4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phonoteka.org/uploads/posts/2022-01/1643602865_92-phonoteka-org-p-fon-dlya-prezentatsii-uchitel-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63420"/>
            <a:ext cx="10515600" cy="643404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Подобрать определения-характеристики</a:t>
            </a:r>
            <a:endParaRPr lang="ru-RU" sz="3200" i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1184" y="806824"/>
            <a:ext cx="1662953" cy="5701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dirty="0" smtClean="0">
                <a:solidFill>
                  <a:srgbClr val="FFCCFF"/>
                </a:solidFill>
                <a:latin typeface="Georgia" panose="02040502050405020303" pitchFamily="18" charset="0"/>
              </a:rPr>
              <a:t>У </a:t>
            </a:r>
            <a:r>
              <a:rPr lang="ru-RU" sz="4800" dirty="0" smtClean="0">
                <a:solidFill>
                  <a:srgbClr val="FFCCFF"/>
                </a:solidFill>
                <a:latin typeface="Georgia" panose="02040502050405020303" pitchFamily="18" charset="0"/>
              </a:rPr>
              <a:t>-</a:t>
            </a:r>
            <a:endParaRPr lang="ru-RU" sz="4800" dirty="0" smtClean="0">
              <a:solidFill>
                <a:srgbClr val="FFCCFF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sz="4800" dirty="0" smtClean="0">
                <a:solidFill>
                  <a:srgbClr val="FFCCFF"/>
                </a:solidFill>
                <a:latin typeface="Georgia" panose="02040502050405020303" pitchFamily="18" charset="0"/>
              </a:rPr>
              <a:t>Ч - </a:t>
            </a:r>
          </a:p>
          <a:p>
            <a:pPr marL="0" indent="0">
              <a:buNone/>
            </a:pPr>
            <a:r>
              <a:rPr lang="ru-RU" sz="4800" dirty="0" smtClean="0">
                <a:solidFill>
                  <a:srgbClr val="FFCCFF"/>
                </a:solidFill>
                <a:latin typeface="Georgia" panose="02040502050405020303" pitchFamily="18" charset="0"/>
              </a:rPr>
              <a:t>И - </a:t>
            </a:r>
          </a:p>
          <a:p>
            <a:pPr marL="0" indent="0">
              <a:buNone/>
            </a:pPr>
            <a:r>
              <a:rPr lang="ru-RU" sz="4800" dirty="0" smtClean="0">
                <a:solidFill>
                  <a:srgbClr val="FFCCFF"/>
                </a:solidFill>
                <a:latin typeface="Georgia" panose="02040502050405020303" pitchFamily="18" charset="0"/>
              </a:rPr>
              <a:t>Т - </a:t>
            </a:r>
          </a:p>
          <a:p>
            <a:pPr marL="0" indent="0">
              <a:buNone/>
            </a:pPr>
            <a:r>
              <a:rPr lang="ru-RU" sz="4800" dirty="0" smtClean="0">
                <a:solidFill>
                  <a:srgbClr val="FFCCFF"/>
                </a:solidFill>
                <a:latin typeface="Georgia" panose="02040502050405020303" pitchFamily="18" charset="0"/>
              </a:rPr>
              <a:t>Е - </a:t>
            </a:r>
          </a:p>
          <a:p>
            <a:pPr marL="0" indent="0">
              <a:buNone/>
            </a:pPr>
            <a:r>
              <a:rPr lang="ru-RU" sz="4800" dirty="0" smtClean="0">
                <a:solidFill>
                  <a:srgbClr val="FFCCFF"/>
                </a:solidFill>
                <a:latin typeface="Georgia" panose="02040502050405020303" pitchFamily="18" charset="0"/>
              </a:rPr>
              <a:t>Л - </a:t>
            </a:r>
          </a:p>
          <a:p>
            <a:pPr marL="0" indent="0">
              <a:buNone/>
            </a:pPr>
            <a:r>
              <a:rPr lang="ru-RU" sz="4800" dirty="0" smtClean="0">
                <a:solidFill>
                  <a:srgbClr val="FFCCFF"/>
                </a:solidFill>
                <a:latin typeface="Georgia" panose="02040502050405020303" pitchFamily="18" charset="0"/>
              </a:rPr>
              <a:t>Ь -</a:t>
            </a:r>
            <a:r>
              <a:rPr lang="ru-RU" sz="4800" dirty="0" smtClean="0">
                <a:latin typeface="Georgia" panose="02040502050405020303" pitchFamily="18" charset="0"/>
              </a:rPr>
              <a:t> </a:t>
            </a:r>
          </a:p>
          <a:p>
            <a:endParaRPr lang="ru-RU" sz="4800" dirty="0">
              <a:latin typeface="Georgia" panose="02040502050405020303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64024" y="927847"/>
            <a:ext cx="10609729" cy="5701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ru-RU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лыбчивый, умный, убедительный, уважаемый…</a:t>
            </a:r>
            <a:endParaRPr lang="ru-RU" dirty="0" smtClean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чарующий, честный, человечный, чистосердечный,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читающий…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интеллектуальный, индивидуальный, интересный,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исследователь...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терпеливый, толерантный, творческий, трудолюбивый, тактичный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...</a:t>
            </a:r>
            <a:endParaRPr lang="ru-RU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естественный, единомышленник….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ласковый, любящий, лидер….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мягкий человек! Добрый, светлый, нежный!</a:t>
            </a:r>
            <a:endParaRPr lang="ru-RU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5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habazavr.ru/prezentaciya-uchitelnica-s-ukazkoj-u-doski/uchitelnica-s-ukazkoj-u-doski_0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683" y="0"/>
            <a:ext cx="122723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629750" y="429344"/>
            <a:ext cx="7190073" cy="4219658"/>
          </a:xfrm>
        </p:spPr>
        <p:txBody>
          <a:bodyPr>
            <a:normAutofit/>
          </a:bodyPr>
          <a:lstStyle/>
          <a:p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Доклад: 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4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«Профессионализм и педагогическое мастерство современного педагога» 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293511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catherineasquithgallery.com/uploads/posts/2021-02/1613501495_105-p-slaid-fon-dlya-prezentatsii-dlya-uchitelya-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1649"/>
            <a:ext cx="10515600" cy="4782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тадии развития профессионализма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490069"/>
            <a:ext cx="11485441" cy="487570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 стадия 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допрофессионализма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человек уже работает, но не обладает полным набором качеств настоящего профессионала, да и результативность его деятельности недостаточно высока;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 стадию 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собственно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профессионализма,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когда человек становится профессионалом, демонстрирует стабильно высокие результаты; эта стадия включает в себя совокупность последовательно сменяемых фаз, каждая из которых характеризуется показателями, отвечающими требованиям определенных 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внутренних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внешних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критериев;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стадию 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суперпрофессионализма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или 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мастерства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соответствующую  вершине профессиональных достижений;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 стадию «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послепрофессионализма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(человек может оказаться «профессионалом в прошлом», «экс-профессионалом», а может оказаться советчиком, учителем, наставником для других специалистов).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AutoShape 2" descr="https://designlessons.ru/800/600/https/ds02.infourok.ru/uploads/ex/0878/0003022f-ad1c04ad/2/img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designlessons.ru/800/600/https/ds02.infourok.ru/uploads/ex/0878/0003022f-ad1c04ad/2/img1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0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catherineasquithgallery.com/uploads/posts/2021-02/1613501495_105-p-slaid-fon-dlya-prezentatsii-dlya-uchitelya-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63958"/>
            <a:ext cx="10515600" cy="45162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Критерии профессионального мастерства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239" y="1371600"/>
            <a:ext cx="11438792" cy="480536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группа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качество образования, результаты контрольных срезов обучающихся и т.д. </a:t>
            </a:r>
            <a:endParaRPr lang="en-US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группа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включает: 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 профессионально важные качества (ПВК): профессиональные знания, умения и навыки;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 профессиональную мотивацию;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 профессиональную самооценку и уровень притязаний;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 способности к 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 стрессоустойчивость; 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д) особенности профессионального взаимодействия.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79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catherineasquithgallery.com/uploads/posts/2021-02/1613501495_105-p-slaid-fon-dlya-prezentatsii-dlya-uchitelya-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 descr="E:\разговоры о важном\педсовет\педсовет 2023\1132726_1.png"/>
          <p:cNvPicPr>
            <a:picLocks noGrp="1"/>
          </p:cNvPicPr>
          <p:nvPr>
            <p:ph idx="1"/>
          </p:nvPr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72562"/>
            <a:ext cx="8160455" cy="59773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156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344" y="196449"/>
            <a:ext cx="10515600" cy="74458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Georgia" panose="02040502050405020303" pitchFamily="18" charset="0"/>
              </a:rPr>
              <a:t>Современный (идеальный) учитель глазами детей</a:t>
            </a:r>
            <a:br>
              <a:rPr lang="ru-RU" sz="3200" dirty="0" smtClean="0">
                <a:latin typeface="Georgia" panose="02040502050405020303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анкетировании приняли участие  –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477" y="1102230"/>
            <a:ext cx="3451959" cy="3071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Идеальный учитель должен быть:</a:t>
            </a:r>
          </a:p>
          <a:p>
            <a:pPr marL="0" indent="0" algn="ctr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275109277"/>
              </p:ext>
            </p:extLst>
          </p:nvPr>
        </p:nvGraphicFramePr>
        <p:xfrm>
          <a:off x="781356" y="1734691"/>
          <a:ext cx="3151892" cy="2121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Объект 2"/>
          <p:cNvSpPr txBox="1">
            <a:spLocks/>
          </p:cNvSpPr>
          <p:nvPr/>
        </p:nvSpPr>
        <p:spPr>
          <a:xfrm>
            <a:off x="4138061" y="1015604"/>
            <a:ext cx="3321518" cy="307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идеального учителя: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3576196400"/>
              </p:ext>
            </p:extLst>
          </p:nvPr>
        </p:nvGraphicFramePr>
        <p:xfrm>
          <a:off x="4230828" y="1675912"/>
          <a:ext cx="3137836" cy="2155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Объект 2"/>
          <p:cNvSpPr txBox="1">
            <a:spLocks/>
          </p:cNvSpPr>
          <p:nvPr/>
        </p:nvSpPr>
        <p:spPr>
          <a:xfrm>
            <a:off x="7871058" y="1102230"/>
            <a:ext cx="3825791" cy="307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должен обладать профессиональными данными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" name="Диаграмма 39"/>
          <p:cNvGraphicFramePr/>
          <p:nvPr>
            <p:extLst>
              <p:ext uri="{D42A27DB-BD31-4B8C-83A1-F6EECF244321}">
                <p14:modId xmlns:p14="http://schemas.microsoft.com/office/powerpoint/2010/main" val="1947040977"/>
              </p:ext>
            </p:extLst>
          </p:nvPr>
        </p:nvGraphicFramePr>
        <p:xfrm>
          <a:off x="7579351" y="1537704"/>
          <a:ext cx="4259723" cy="2200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" name="Объект 2"/>
          <p:cNvSpPr txBox="1">
            <a:spLocks/>
          </p:cNvSpPr>
          <p:nvPr/>
        </p:nvSpPr>
        <p:spPr>
          <a:xfrm>
            <a:off x="405064" y="3728323"/>
            <a:ext cx="3121241" cy="284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ли учитель заниматься спортом: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5" name="Диаграмма 44"/>
          <p:cNvGraphicFramePr/>
          <p:nvPr>
            <p:extLst>
              <p:ext uri="{D42A27DB-BD31-4B8C-83A1-F6EECF244321}">
                <p14:modId xmlns:p14="http://schemas.microsoft.com/office/powerpoint/2010/main" val="3921264263"/>
              </p:ext>
            </p:extLst>
          </p:nvPr>
        </p:nvGraphicFramePr>
        <p:xfrm>
          <a:off x="488482" y="4335102"/>
          <a:ext cx="2491072" cy="2051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6" name="Объект 2"/>
          <p:cNvSpPr txBox="1">
            <a:spLocks/>
          </p:cNvSpPr>
          <p:nvPr/>
        </p:nvSpPr>
        <p:spPr>
          <a:xfrm>
            <a:off x="3397718" y="3728323"/>
            <a:ext cx="4271209" cy="284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ли учитель уметь и петь и играть на музыкальных инструментах: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0" name="Диаграмма 49"/>
          <p:cNvGraphicFramePr/>
          <p:nvPr>
            <p:extLst>
              <p:ext uri="{D42A27DB-BD31-4B8C-83A1-F6EECF244321}">
                <p14:modId xmlns:p14="http://schemas.microsoft.com/office/powerpoint/2010/main" val="1204913456"/>
              </p:ext>
            </p:extLst>
          </p:nvPr>
        </p:nvGraphicFramePr>
        <p:xfrm>
          <a:off x="3804903" y="4490185"/>
          <a:ext cx="3375544" cy="2199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1" name="Объект 2"/>
          <p:cNvSpPr txBox="1">
            <a:spLocks/>
          </p:cNvSpPr>
          <p:nvPr/>
        </p:nvSpPr>
        <p:spPr>
          <a:xfrm>
            <a:off x="7554227" y="3728323"/>
            <a:ext cx="4271209" cy="284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ли значение  внешний вид учителя для завоевания авторитета у учеников: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5" name="Диаграмма 54"/>
          <p:cNvGraphicFramePr/>
          <p:nvPr>
            <p:extLst>
              <p:ext uri="{D42A27DB-BD31-4B8C-83A1-F6EECF244321}">
                <p14:modId xmlns:p14="http://schemas.microsoft.com/office/powerpoint/2010/main" val="2848776400"/>
              </p:ext>
            </p:extLst>
          </p:nvPr>
        </p:nvGraphicFramePr>
        <p:xfrm>
          <a:off x="7937649" y="4685275"/>
          <a:ext cx="3759200" cy="1883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6878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537</Words>
  <Application>Microsoft Office PowerPoint</Application>
  <PresentationFormat>Широкоэкранный</PresentationFormat>
  <Paragraphs>103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Monotype Corsiva</vt:lpstr>
      <vt:lpstr>Times New Roman</vt:lpstr>
      <vt:lpstr>Тема Office</vt:lpstr>
      <vt:lpstr>Развитие профессиональной компетенции и творческого потенциала педагога в процессе обучения и воспитания обучающихся с умственной отсталостью (интеллектуальными нарушениями)  в рамках ФГОС.</vt:lpstr>
      <vt:lpstr>Цель:</vt:lpstr>
      <vt:lpstr>Презентация PowerPoint</vt:lpstr>
      <vt:lpstr>Подобрать определения-характеристики</vt:lpstr>
      <vt:lpstr>Доклад:  «Профессионализм и педагогическое мастерство современного педагога» </vt:lpstr>
      <vt:lpstr>Стадии развития профессионализма</vt:lpstr>
      <vt:lpstr>Критерии профессионального мастерства</vt:lpstr>
      <vt:lpstr>Презентация PowerPoint</vt:lpstr>
      <vt:lpstr>Современный (идеальный) учитель глазами детей в анкетировании приняли участие  – 72 человека.</vt:lpstr>
      <vt:lpstr>Презентация PowerPoint</vt:lpstr>
      <vt:lpstr>Презентация PowerPoint</vt:lpstr>
      <vt:lpstr>Презентация PowerPoint</vt:lpstr>
      <vt:lpstr>Деловая игра  «Лестница личностного роста»</vt:lpstr>
      <vt:lpstr>2 ступенька -            «Мир людей».</vt:lpstr>
      <vt:lpstr>3 ступенька -                   «Окружающий мир».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профессиональной компетенции и творческого потенциала педагога в процессе обучения и воспитания обучающихся с умственной отсталостью (интеллектуальными нарушениями)  в рамках ФГОС.</dc:title>
  <dc:creator>Учетная запись Майкрософт</dc:creator>
  <cp:lastModifiedBy>Учетная запись Майкрософт</cp:lastModifiedBy>
  <cp:revision>25</cp:revision>
  <dcterms:created xsi:type="dcterms:W3CDTF">2023-01-25T22:58:46Z</dcterms:created>
  <dcterms:modified xsi:type="dcterms:W3CDTF">2023-01-26T03:22:05Z</dcterms:modified>
</cp:coreProperties>
</file>