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58" r:id="rId4"/>
    <p:sldId id="272" r:id="rId5"/>
    <p:sldId id="259" r:id="rId6"/>
    <p:sldId id="273" r:id="rId7"/>
    <p:sldId id="260" r:id="rId8"/>
    <p:sldId id="275" r:id="rId9"/>
    <p:sldId id="261" r:id="rId10"/>
    <p:sldId id="271" r:id="rId11"/>
    <p:sldId id="267" r:id="rId12"/>
    <p:sldId id="262" r:id="rId13"/>
    <p:sldId id="264" r:id="rId14"/>
    <p:sldId id="276" r:id="rId15"/>
    <p:sldId id="277" r:id="rId16"/>
    <p:sldId id="278" r:id="rId17"/>
    <p:sldId id="268" r:id="rId18"/>
    <p:sldId id="279" r:id="rId19"/>
    <p:sldId id="280"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96"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01.05.2023</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01.05.2023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01.05.2023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01.05.2023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01.05.2023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01.05.2023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01.05.2023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01.05.2023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01.05.2023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01.05.2023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01.05.2023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01.05.2023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5400" b="1" dirty="0" err="1" smtClean="0">
                <a:latin typeface="Times New Roman" pitchFamily="18" charset="0"/>
                <a:cs typeface="Times New Roman" pitchFamily="18" charset="0"/>
              </a:rPr>
              <a:t>АРТтерапия</a:t>
            </a:r>
            <a:endParaRPr lang="ru-RU" sz="54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pPr algn="r"/>
            <a:r>
              <a:rPr lang="ru-RU" b="1" dirty="0" smtClean="0">
                <a:latin typeface="Times New Roman" pitchFamily="18" charset="0"/>
                <a:cs typeface="Times New Roman" pitchFamily="18" charset="0"/>
              </a:rPr>
              <a:t>Соловьева Л.С.</a:t>
            </a:r>
            <a:endParaRPr lang="ru-RU" b="1" dirty="0">
              <a:latin typeface="Times New Roman" pitchFamily="18" charset="0"/>
              <a:cs typeface="Times New Roman" pitchFamily="18" charset="0"/>
            </a:endParaRPr>
          </a:p>
        </p:txBody>
      </p:sp>
      <p:pic>
        <p:nvPicPr>
          <p:cNvPr id="4" name="Picture 2" descr="C:\Users\Админ\Desktop\фото сотик март\IMG_20210324_1608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916832"/>
            <a:ext cx="2232248" cy="29763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Админ\Desktop\фото арт\IMG_20210323_1601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1836" y="2564904"/>
            <a:ext cx="2250300" cy="3000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Users\Админ\Desktop\фото арт\IMG_20210323_1602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4051740" y="4189965"/>
            <a:ext cx="2063007" cy="275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374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634082"/>
          </a:xfrm>
        </p:spPr>
        <p:txBody>
          <a:bodyPr>
            <a:normAutofit fontScale="90000"/>
          </a:bodyPr>
          <a:lstStyle/>
          <a:p>
            <a:r>
              <a:rPr lang="ru-RU" b="1" dirty="0" err="1" smtClean="0">
                <a:effectLst/>
                <a:latin typeface="Times New Roman" pitchFamily="18" charset="0"/>
                <a:cs typeface="Times New Roman" pitchFamily="18" charset="0"/>
              </a:rPr>
              <a:t>Арттерапевтические</a:t>
            </a:r>
            <a:r>
              <a:rPr lang="ru-RU" b="1" dirty="0" smtClean="0">
                <a:effectLst/>
                <a:latin typeface="Times New Roman" pitchFamily="18" charset="0"/>
                <a:cs typeface="Times New Roman" pitchFamily="18" charset="0"/>
              </a:rPr>
              <a:t> </a:t>
            </a:r>
            <a:r>
              <a:rPr lang="ru-RU" b="1" dirty="0">
                <a:effectLst/>
                <a:latin typeface="Times New Roman" pitchFamily="18" charset="0"/>
                <a:cs typeface="Times New Roman" pitchFamily="18" charset="0"/>
              </a:rPr>
              <a:t>методы</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1435608" y="980728"/>
            <a:ext cx="4720568" cy="4824536"/>
          </a:xfrm>
        </p:spPr>
        <p:txBody>
          <a:bodyPr>
            <a:normAutofit fontScale="77500" lnSpcReduction="20000"/>
          </a:bodyPr>
          <a:lstStyle/>
          <a:p>
            <a:r>
              <a:rPr lang="ru-RU" b="1" dirty="0">
                <a:latin typeface="Times New Roman" pitchFamily="18" charset="0"/>
                <a:cs typeface="Times New Roman" pitchFamily="18" charset="0"/>
              </a:rPr>
              <a:t>МУЗЫКОТЕРАПИЯ</a:t>
            </a:r>
          </a:p>
          <a:p>
            <a:r>
              <a:rPr lang="ru-RU" b="1" dirty="0">
                <a:latin typeface="Times New Roman" pitchFamily="18" charset="0"/>
                <a:cs typeface="Times New Roman" pitchFamily="18" charset="0"/>
              </a:rPr>
              <a:t>ДРАМАТЕРАПИЯ</a:t>
            </a:r>
          </a:p>
          <a:p>
            <a:r>
              <a:rPr lang="ru-RU" b="1" dirty="0">
                <a:latin typeface="Times New Roman" pitchFamily="18" charset="0"/>
                <a:cs typeface="Times New Roman" pitchFamily="18" charset="0"/>
              </a:rPr>
              <a:t>ИГРОТЕРАПИЯ</a:t>
            </a:r>
          </a:p>
          <a:p>
            <a:r>
              <a:rPr lang="ru-RU" b="1" dirty="0">
                <a:latin typeface="Times New Roman" pitchFamily="18" charset="0"/>
                <a:cs typeface="Times New Roman" pitchFamily="18" charset="0"/>
              </a:rPr>
              <a:t>ИЗОТЕРАПИЯ</a:t>
            </a:r>
          </a:p>
          <a:p>
            <a:r>
              <a:rPr lang="ru-RU" b="1" dirty="0">
                <a:latin typeface="Times New Roman" pitchFamily="18" charset="0"/>
                <a:cs typeface="Times New Roman" pitchFamily="18" charset="0"/>
              </a:rPr>
              <a:t>МАСКОТЕРАПИЯ</a:t>
            </a:r>
          </a:p>
          <a:p>
            <a:r>
              <a:rPr lang="ru-RU" b="1" dirty="0">
                <a:latin typeface="Times New Roman" pitchFamily="18" charset="0"/>
                <a:cs typeface="Times New Roman" pitchFamily="18" charset="0"/>
              </a:rPr>
              <a:t>КОЛЛАЖ</a:t>
            </a:r>
          </a:p>
          <a:p>
            <a:r>
              <a:rPr lang="ru-RU" b="1" dirty="0">
                <a:latin typeface="Times New Roman" pitchFamily="18" charset="0"/>
                <a:cs typeface="Times New Roman" pitchFamily="18" charset="0"/>
              </a:rPr>
              <a:t>ПЕСОЧНАЯ ТЕРАПИЯ</a:t>
            </a:r>
          </a:p>
          <a:p>
            <a:r>
              <a:rPr lang="ru-RU" b="1" dirty="0">
                <a:latin typeface="Times New Roman" pitchFamily="18" charset="0"/>
                <a:cs typeface="Times New Roman" pitchFamily="18" charset="0"/>
              </a:rPr>
              <a:t>ЦВЕТОТЕРАПИЯ</a:t>
            </a:r>
          </a:p>
          <a:p>
            <a:r>
              <a:rPr lang="ru-RU" b="1" dirty="0">
                <a:latin typeface="Times New Roman" pitchFamily="18" charset="0"/>
                <a:cs typeface="Times New Roman" pitchFamily="18" charset="0"/>
              </a:rPr>
              <a:t>БИБЛИОТЕРАПИЯ</a:t>
            </a:r>
          </a:p>
          <a:p>
            <a:r>
              <a:rPr lang="ru-RU" b="1" dirty="0" smtClean="0">
                <a:latin typeface="Times New Roman" pitchFamily="18" charset="0"/>
                <a:cs typeface="Times New Roman" pitchFamily="18" charset="0"/>
              </a:rPr>
              <a:t>СКАЗКОТЕРАПИЯ</a:t>
            </a:r>
          </a:p>
          <a:p>
            <a:r>
              <a:rPr lang="ru-RU" b="1" dirty="0" smtClean="0">
                <a:latin typeface="Times New Roman" pitchFamily="18" charset="0"/>
                <a:cs typeface="Times New Roman" pitchFamily="18" charset="0"/>
              </a:rPr>
              <a:t>ТАНЦЕТЕРАПИЯ</a:t>
            </a:r>
          </a:p>
          <a:p>
            <a:r>
              <a:rPr lang="ru-RU" b="1" dirty="0" smtClean="0">
                <a:latin typeface="Times New Roman" pitchFamily="18" charset="0"/>
                <a:cs typeface="Times New Roman" pitchFamily="18" charset="0"/>
              </a:rPr>
              <a:t>ФОТОТЕРАПИЯ</a:t>
            </a:r>
            <a:endParaRPr lang="ru-RU" b="1" dirty="0">
              <a:latin typeface="Times New Roman" pitchFamily="18" charset="0"/>
              <a:cs typeface="Times New Roman" pitchFamily="18" charset="0"/>
            </a:endParaRPr>
          </a:p>
          <a:p>
            <a:endParaRPr lang="ru-RU" dirty="0"/>
          </a:p>
        </p:txBody>
      </p:sp>
      <p:pic>
        <p:nvPicPr>
          <p:cNvPr id="4" name="Picture 2" descr="C:\Users\Админ\Desktop\фото арт\IMG_20210323_1602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179088" y="3801458"/>
            <a:ext cx="2297697" cy="3063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267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78098"/>
          </a:xfrm>
        </p:spPr>
        <p:txBody>
          <a:bodyPr/>
          <a:lstStyle/>
          <a:p>
            <a:r>
              <a:rPr lang="ru-RU" b="1" dirty="0">
                <a:effectLst/>
                <a:latin typeface="Times New Roman" pitchFamily="18" charset="0"/>
                <a:cs typeface="Times New Roman" pitchFamily="18" charset="0"/>
              </a:rPr>
              <a:t>ИЗОТЕРАПИЯ</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1331640" y="980728"/>
            <a:ext cx="5184576" cy="5592688"/>
          </a:xfrm>
        </p:spPr>
        <p:txBody>
          <a:bodyPr>
            <a:normAutofit fontScale="85000" lnSpcReduction="20000"/>
          </a:bodyPr>
          <a:lstStyle/>
          <a:p>
            <a:r>
              <a:rPr lang="ru-RU" b="1" dirty="0">
                <a:latin typeface="Times New Roman" pitchFamily="18" charset="0"/>
                <a:cs typeface="Times New Roman" pitchFamily="18" charset="0"/>
              </a:rPr>
              <a:t>психотерапевтическая работа с использованием методов изобразительного искусства — одно из основных и часто используемых направлений </a:t>
            </a:r>
            <a:r>
              <a:rPr lang="ru-RU" b="1" dirty="0" smtClean="0">
                <a:latin typeface="Times New Roman" pitchFamily="18" charset="0"/>
                <a:cs typeface="Times New Roman" pitchFamily="18" charset="0"/>
              </a:rPr>
              <a:t>арт-терапии</a:t>
            </a:r>
          </a:p>
          <a:p>
            <a:r>
              <a:rPr lang="ru-RU" b="1" dirty="0" smtClean="0">
                <a:latin typeface="Times New Roman" pitchFamily="18" charset="0"/>
                <a:cs typeface="Times New Roman" pitchFamily="18" charset="0"/>
              </a:rPr>
              <a:t>Терапия </a:t>
            </a:r>
            <a:r>
              <a:rPr lang="ru-RU" b="1" dirty="0">
                <a:latin typeface="Times New Roman" pitchFamily="18" charset="0"/>
                <a:cs typeface="Times New Roman" pitchFamily="18" charset="0"/>
              </a:rPr>
              <a:t>искусством позволяет максимально реализовать творческие способности ребёнка, помогает ребенку познать своё предназначение. Благодаря рисованию, человек легче воспринимает болезненные для него события</a:t>
            </a:r>
          </a:p>
        </p:txBody>
      </p:sp>
      <p:pic>
        <p:nvPicPr>
          <p:cNvPr id="4" name="Picture 4" descr="C:\Users\Админ\Desktop\фото арт\IMG_20210323_160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8234" y="3933056"/>
            <a:ext cx="1980270" cy="26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654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634082"/>
          </a:xfrm>
        </p:spPr>
        <p:txBody>
          <a:bodyPr>
            <a:normAutofit fontScale="90000"/>
          </a:bodyPr>
          <a:lstStyle/>
          <a:p>
            <a:r>
              <a:rPr lang="ru-RU" b="1" dirty="0">
                <a:effectLst/>
                <a:latin typeface="Times New Roman" pitchFamily="18" charset="0"/>
                <a:cs typeface="Times New Roman" pitchFamily="18" charset="0"/>
              </a:rPr>
              <a:t>МУЗЫКОТЕРАПИЯ</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1435608" y="1052736"/>
            <a:ext cx="4792576" cy="5555704"/>
          </a:xfrm>
        </p:spPr>
        <p:txBody>
          <a:bodyPr>
            <a:normAutofit fontScale="85000" lnSpcReduction="20000"/>
          </a:bodyPr>
          <a:lstStyle/>
          <a:p>
            <a:r>
              <a:rPr lang="ru-RU" b="1" dirty="0">
                <a:latin typeface="Times New Roman" pitchFamily="18" charset="0"/>
                <a:cs typeface="Times New Roman" pitchFamily="18" charset="0"/>
              </a:rPr>
              <a:t>Психотерапевтический метод, использующий музыку в качестве лечебного средства</a:t>
            </a:r>
            <a:r>
              <a:rPr lang="ru-RU" b="1" dirty="0" smtClean="0">
                <a:latin typeface="Times New Roman" pitchFamily="18" charset="0"/>
                <a:cs typeface="Times New Roman" pitchFamily="18" charset="0"/>
              </a:rPr>
              <a:t>.</a:t>
            </a:r>
          </a:p>
          <a:p>
            <a:r>
              <a:rPr lang="ru-RU" b="1" dirty="0">
                <a:latin typeface="Times New Roman" pitchFamily="18" charset="0"/>
                <a:cs typeface="Times New Roman" pitchFamily="18" charset="0"/>
              </a:rPr>
              <a:t>Музыкотерапия очень эффектна в коррекции нарушения общения, возникших у детей по разным причинам. Контакт с помощью музыки безопасен, ненавязчив, индивидуализирован, снимает страхи, напряжённость .</a:t>
            </a:r>
          </a:p>
          <a:p>
            <a:endParaRPr lang="ru-RU" b="1" dirty="0">
              <a:latin typeface="Times New Roman" pitchFamily="18" charset="0"/>
              <a:cs typeface="Times New Roman" pitchFamily="18" charset="0"/>
            </a:endParaRPr>
          </a:p>
        </p:txBody>
      </p:sp>
      <p:pic>
        <p:nvPicPr>
          <p:cNvPr id="4" name="Picture 5" descr="C:\Users\Админ\Desktop\фото арт\IMG_20210323_1601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3573016"/>
            <a:ext cx="2276568" cy="303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688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effectLst/>
                <a:latin typeface="Times New Roman" pitchFamily="18" charset="0"/>
                <a:cs typeface="Times New Roman" pitchFamily="18" charset="0"/>
              </a:rPr>
              <a:t>КОЛЛАЖ</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1115616" y="1447800"/>
            <a:ext cx="5616624" cy="4800600"/>
          </a:xfrm>
        </p:spPr>
        <p:txBody>
          <a:bodyPr>
            <a:normAutofit fontScale="92500" lnSpcReduction="10000"/>
          </a:bodyPr>
          <a:lstStyle/>
          <a:p>
            <a:r>
              <a:rPr lang="ru-RU" b="1" dirty="0">
                <a:latin typeface="Times New Roman" pitchFamily="18" charset="0"/>
                <a:cs typeface="Times New Roman" pitchFamily="18" charset="0"/>
              </a:rPr>
              <a:t>Это увлекательное творчество способствует восстановлению душевной гармонии, помогает избавиться от негативных эмоций, но главное достоинство коллажа в том, что сделать его может каждый человек, независимо от возраста и художественных навыков</a:t>
            </a:r>
          </a:p>
        </p:txBody>
      </p:sp>
      <p:pic>
        <p:nvPicPr>
          <p:cNvPr id="4" name="Picture 6" descr="C:\Users\Админ\Desktop\фото арт\IMG_20210323_1601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3717032"/>
            <a:ext cx="2168556" cy="289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72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effectLst/>
                <a:latin typeface="Times New Roman" pitchFamily="18" charset="0"/>
                <a:cs typeface="Times New Roman" pitchFamily="18" charset="0"/>
              </a:rPr>
              <a:t>Области применения:</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r>
              <a:rPr lang="ru-RU" b="1" dirty="0">
                <a:latin typeface="Times New Roman" pitchFamily="18" charset="0"/>
                <a:cs typeface="Times New Roman" pitchFamily="18" charset="0"/>
              </a:rPr>
              <a:t> </a:t>
            </a:r>
            <a:r>
              <a:rPr lang="ru-RU" b="1" i="1" dirty="0" smtClean="0">
                <a:latin typeface="Times New Roman" pitchFamily="18" charset="0"/>
                <a:cs typeface="Times New Roman" pitchFamily="18" charset="0"/>
              </a:rPr>
              <a:t>С</a:t>
            </a:r>
            <a:r>
              <a:rPr lang="ru-RU" b="1" dirty="0" smtClean="0">
                <a:latin typeface="Times New Roman" pitchFamily="18" charset="0"/>
                <a:cs typeface="Times New Roman" pitchFamily="18" charset="0"/>
              </a:rPr>
              <a:t>нижение </a:t>
            </a:r>
            <a:r>
              <a:rPr lang="ru-RU" b="1" dirty="0">
                <a:latin typeface="Times New Roman" pitchFamily="18" charset="0"/>
                <a:cs typeface="Times New Roman" pitchFamily="18" charset="0"/>
              </a:rPr>
              <a:t>эмоциональной напряженности </a:t>
            </a:r>
            <a:r>
              <a:rPr lang="ru-RU" b="1" i="1" dirty="0">
                <a:latin typeface="Times New Roman" pitchFamily="18" charset="0"/>
                <a:cs typeface="Times New Roman" pitchFamily="18" charset="0"/>
              </a:rPr>
              <a:t>;</a:t>
            </a:r>
            <a:endParaRPr lang="ru-RU" b="1" dirty="0">
              <a:latin typeface="Times New Roman" pitchFamily="18" charset="0"/>
              <a:cs typeface="Times New Roman" pitchFamily="18" charset="0"/>
            </a:endParaRPr>
          </a:p>
          <a:p>
            <a:r>
              <a:rPr lang="ru-RU" b="1" dirty="0" smtClean="0">
                <a:latin typeface="Times New Roman" pitchFamily="18" charset="0"/>
                <a:cs typeface="Times New Roman" pitchFamily="18" charset="0"/>
              </a:rPr>
              <a:t>Осознание </a:t>
            </a:r>
            <a:r>
              <a:rPr lang="ru-RU" b="1" dirty="0">
                <a:latin typeface="Times New Roman" pitchFamily="18" charset="0"/>
                <a:cs typeface="Times New Roman" pitchFamily="18" charset="0"/>
              </a:rPr>
              <a:t>своих чувств, переживаний;</a:t>
            </a:r>
          </a:p>
          <a:p>
            <a:r>
              <a:rPr lang="ru-RU" b="1" dirty="0">
                <a:latin typeface="Times New Roman" pitchFamily="18" charset="0"/>
                <a:cs typeface="Times New Roman" pitchFamily="18" charset="0"/>
              </a:rPr>
              <a:t>У</a:t>
            </a:r>
            <a:r>
              <a:rPr lang="ru-RU" b="1" dirty="0" smtClean="0">
                <a:latin typeface="Times New Roman" pitchFamily="18" charset="0"/>
                <a:cs typeface="Times New Roman" pitchFamily="18" charset="0"/>
              </a:rPr>
              <a:t>правление </a:t>
            </a:r>
            <a:r>
              <a:rPr lang="ru-RU" b="1" dirty="0">
                <a:latin typeface="Times New Roman" pitchFamily="18" charset="0"/>
                <a:cs typeface="Times New Roman" pitchFamily="18" charset="0"/>
              </a:rPr>
              <a:t>своими чувствами.</a:t>
            </a:r>
          </a:p>
          <a:p>
            <a:endParaRPr lang="ru-RU" dirty="0"/>
          </a:p>
        </p:txBody>
      </p:sp>
      <p:pic>
        <p:nvPicPr>
          <p:cNvPr id="4" name="Picture 14" descr="C:\Users\Админ\Desktop\фото арт\IMG_20210323_1602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028755" y="3988470"/>
            <a:ext cx="2259806" cy="301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204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ВИДЫ ДЕЯТЕЛЬНОСТИ</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85000" lnSpcReduction="10000"/>
          </a:bodyPr>
          <a:lstStyle/>
          <a:p>
            <a:r>
              <a:rPr lang="ru-RU" b="1" dirty="0">
                <a:latin typeface="Times New Roman" pitchFamily="18" charset="0"/>
                <a:cs typeface="Times New Roman" pitchFamily="18" charset="0"/>
              </a:rPr>
              <a:t>Восковой рисунок. Лист бумаги натирается свечой. Затем раскрашивается красками или мелками</a:t>
            </a:r>
            <a:r>
              <a:rPr lang="ru-RU" b="1" dirty="0" smtClean="0">
                <a:latin typeface="Times New Roman" pitchFamily="18" charset="0"/>
                <a:cs typeface="Times New Roman" pitchFamily="18" charset="0"/>
              </a:rPr>
              <a:t>.</a:t>
            </a:r>
          </a:p>
          <a:p>
            <a:r>
              <a:rPr lang="ru-RU" b="1" dirty="0">
                <a:latin typeface="Times New Roman" pitchFamily="18" charset="0"/>
                <a:cs typeface="Times New Roman" pitchFamily="18" charset="0"/>
              </a:rPr>
              <a:t>Пластилиновая живопись. Педагог, нарисовав предварительно контурное изображение предмета, предлагает ребенку размазать немного пластилина на поверхности картона, не выходя за контур. Можно использовать несколько цветов, накладывая их друг на друга, чтобы придать объемность. Излишки пластилина убираются.</a:t>
            </a:r>
          </a:p>
          <a:p>
            <a:endParaRPr lang="ru-RU" dirty="0"/>
          </a:p>
        </p:txBody>
      </p:sp>
    </p:spTree>
    <p:extLst>
      <p:ext uri="{BB962C8B-B14F-4D97-AF65-F5344CB8AC3E}">
        <p14:creationId xmlns:p14="http://schemas.microsoft.com/office/powerpoint/2010/main" val="3317207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404664"/>
            <a:ext cx="7498080" cy="5843736"/>
          </a:xfrm>
        </p:spPr>
        <p:txBody>
          <a:bodyPr>
            <a:normAutofit fontScale="92500" lnSpcReduction="20000"/>
          </a:bodyPr>
          <a:lstStyle/>
          <a:p>
            <a:r>
              <a:rPr lang="ru-RU" b="1" dirty="0">
                <a:latin typeface="Times New Roman" pitchFamily="18" charset="0"/>
                <a:cs typeface="Times New Roman" pitchFamily="18" charset="0"/>
              </a:rPr>
              <a:t>Штампы. Использовать предметы с рельефной поверхностью, найденные в лесу (камешки, шишки), на природе (листья, цветы, травинки), найденные дома на кухне (дольки лимона, огурца, нижняя сторона шляпок грибов). Создать из отпечатков целостную композицию или образ</a:t>
            </a:r>
            <a:r>
              <a:rPr lang="ru-RU" b="1" dirty="0" smtClean="0">
                <a:latin typeface="Times New Roman" pitchFamily="18" charset="0"/>
                <a:cs typeface="Times New Roman" pitchFamily="18" charset="0"/>
              </a:rPr>
              <a:t>.</a:t>
            </a:r>
          </a:p>
          <a:p>
            <a:r>
              <a:rPr lang="ru-RU" b="1" dirty="0">
                <a:latin typeface="Times New Roman" pitchFamily="18" charset="0"/>
                <a:cs typeface="Times New Roman" pitchFamily="18" charset="0"/>
              </a:rPr>
              <a:t>Оригами - (яп. </a:t>
            </a:r>
            <a:r>
              <a:rPr lang="ja-JP" altLang="en-US" b="1" dirty="0">
                <a:latin typeface="Times New Roman" pitchFamily="18" charset="0"/>
                <a:cs typeface="Times New Roman" pitchFamily="18" charset="0"/>
              </a:rPr>
              <a:t>折り紙</a:t>
            </a:r>
            <a:r>
              <a:rPr lang="en-US" altLang="ja-JP" b="1" dirty="0">
                <a:latin typeface="Times New Roman" pitchFamily="18" charset="0"/>
                <a:cs typeface="Times New Roman" pitchFamily="18" charset="0"/>
              </a:rPr>
              <a:t>, </a:t>
            </a:r>
            <a:r>
              <a:rPr lang="ru-RU" b="1" dirty="0">
                <a:latin typeface="Times New Roman" pitchFamily="18" charset="0"/>
                <a:cs typeface="Times New Roman" pitchFamily="18" charset="0"/>
              </a:rPr>
              <a:t>букв.: «сложенная бумага») — древнее искусство складывания фигурок из бумаги. Классическое оригами — журавлик и специальная декоративная бумага для оригами</a:t>
            </a:r>
          </a:p>
          <a:p>
            <a:endParaRPr lang="ru-RU" dirty="0"/>
          </a:p>
        </p:txBody>
      </p:sp>
    </p:spTree>
    <p:extLst>
      <p:ext uri="{BB962C8B-B14F-4D97-AF65-F5344CB8AC3E}">
        <p14:creationId xmlns:p14="http://schemas.microsoft.com/office/powerpoint/2010/main" val="3380382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Объект 14"/>
          <p:cNvSpPr>
            <a:spLocks noGrp="1"/>
          </p:cNvSpPr>
          <p:nvPr>
            <p:ph idx="1"/>
          </p:nvPr>
        </p:nvSpPr>
        <p:spPr>
          <a:xfrm>
            <a:off x="1435608" y="404664"/>
            <a:ext cx="7498080" cy="5843736"/>
          </a:xfrm>
        </p:spPr>
        <p:txBody>
          <a:bodyPr>
            <a:normAutofit fontScale="92500" lnSpcReduction="10000"/>
          </a:bodyPr>
          <a:lstStyle/>
          <a:p>
            <a:r>
              <a:rPr lang="ru-RU" b="1" dirty="0">
                <a:latin typeface="Times New Roman" pitchFamily="18" charset="0"/>
                <a:cs typeface="Times New Roman" pitchFamily="18" charset="0"/>
              </a:rPr>
              <a:t>«Выдувание соломинкой». Используется соломинка для коктейля. На сухую бумагу наносится жидкая лужица. Соломинку следует держать в нескольких сантиметрах от поверхности и дуть через нее на лист бумаги. Таким образом, можно получить неожиданные образы</a:t>
            </a:r>
            <a:r>
              <a:rPr lang="ru-RU" b="1" dirty="0" smtClean="0">
                <a:latin typeface="Times New Roman" pitchFamily="18" charset="0"/>
                <a:cs typeface="Times New Roman" pitchFamily="18" charset="0"/>
              </a:rPr>
              <a:t>.</a:t>
            </a:r>
          </a:p>
          <a:p>
            <a:r>
              <a:rPr lang="ru-RU" b="1" dirty="0">
                <a:latin typeface="Times New Roman" pitchFamily="18" charset="0"/>
                <a:cs typeface="Times New Roman" pitchFamily="18" charset="0"/>
              </a:rPr>
              <a:t>Набрызгивание. Окунуть старую зубную щетку в готовую краску и провести по щетине большими пальцем или другой жесткой щеткой.</a:t>
            </a:r>
          </a:p>
          <a:p>
            <a:endParaRPr lang="ru-RU" dirty="0"/>
          </a:p>
        </p:txBody>
      </p:sp>
    </p:spTree>
    <p:extLst>
      <p:ext uri="{BB962C8B-B14F-4D97-AF65-F5344CB8AC3E}">
        <p14:creationId xmlns:p14="http://schemas.microsoft.com/office/powerpoint/2010/main" val="574799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332656"/>
            <a:ext cx="7498080" cy="5915744"/>
          </a:xfrm>
        </p:spPr>
        <p:txBody>
          <a:bodyPr>
            <a:normAutofit fontScale="92500" lnSpcReduction="10000"/>
          </a:bodyPr>
          <a:lstStyle/>
          <a:p>
            <a:r>
              <a:rPr lang="ru-RU" b="1" dirty="0">
                <a:latin typeface="Times New Roman" pitchFamily="18" charset="0"/>
                <a:cs typeface="Times New Roman" pitchFamily="18" charset="0"/>
              </a:rPr>
              <a:t>Изображение своего настроения. Педагог предлагает ребенку выбрать по желанию цвет краски и на белом листе бумаги нарисовать цветовые линии, пятна, круги, узоры, выражающие его настроение в данный момент.</a:t>
            </a:r>
          </a:p>
          <a:p>
            <a:r>
              <a:rPr lang="ru-RU" b="1" dirty="0">
                <a:latin typeface="Times New Roman" pitchFamily="18" charset="0"/>
                <a:cs typeface="Times New Roman" pitchFamily="18" charset="0"/>
              </a:rPr>
              <a:t>Пальцевая живопись. Педагог предлагает детям нарисовать предмет, накладывая цветовые пятна (гуашь) пальчиком или используя палочки. Можно нарисовать не весь предмет, а только его контур.</a:t>
            </a:r>
          </a:p>
          <a:p>
            <a:endParaRPr lang="ru-RU" dirty="0"/>
          </a:p>
        </p:txBody>
      </p:sp>
    </p:spTree>
    <p:extLst>
      <p:ext uri="{BB962C8B-B14F-4D97-AF65-F5344CB8AC3E}">
        <p14:creationId xmlns:p14="http://schemas.microsoft.com/office/powerpoint/2010/main" val="2486919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332656"/>
            <a:ext cx="7498080" cy="5915744"/>
          </a:xfrm>
        </p:spPr>
        <p:txBody>
          <a:bodyPr>
            <a:normAutofit fontScale="92500" lnSpcReduction="20000"/>
          </a:bodyPr>
          <a:lstStyle/>
          <a:p>
            <a:r>
              <a:rPr lang="ru-RU" b="1" dirty="0">
                <a:latin typeface="Times New Roman" pitchFamily="18" charset="0"/>
                <a:cs typeface="Times New Roman" pitchFamily="18" charset="0"/>
              </a:rPr>
              <a:t>Кляксы. 1 вариант. Детям предлагается взять на кисточку немного краски того цвета, какого им хочется, плеснуть «кляксу» на лист бумаги и сложить его вдвое так, чтобы «клякса» отпечаталась на второй половине листа. Затем лист развернуть и рассказать, на кого или на что похожа полученная «клякса».</a:t>
            </a:r>
          </a:p>
          <a:p>
            <a:r>
              <a:rPr lang="ru-RU" b="1" dirty="0">
                <a:latin typeface="Times New Roman" pitchFamily="18" charset="0"/>
                <a:cs typeface="Times New Roman" pitchFamily="18" charset="0"/>
              </a:rPr>
              <a:t>2 вариант. Наполнить краской круглую кисть и сильно стряхнуть ее на бумагу, держа за кончик ручки кисти. Резко остановить кисть. В полученных кляксах попытаться увидеть различные образы, изображения.</a:t>
            </a:r>
          </a:p>
          <a:p>
            <a:endParaRPr lang="ru-RU" dirty="0"/>
          </a:p>
        </p:txBody>
      </p:sp>
    </p:spTree>
    <p:extLst>
      <p:ext uri="{BB962C8B-B14F-4D97-AF65-F5344CB8AC3E}">
        <p14:creationId xmlns:p14="http://schemas.microsoft.com/office/powerpoint/2010/main" val="3679774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1447800"/>
            <a:ext cx="4864584" cy="4800600"/>
          </a:xfrm>
        </p:spPr>
        <p:txBody>
          <a:bodyPr/>
          <a:lstStyle/>
          <a:p>
            <a:r>
              <a:rPr lang="ru-RU" b="1" dirty="0">
                <a:latin typeface="Times New Roman" pitchFamily="18" charset="0"/>
                <a:cs typeface="Times New Roman" pitchFamily="18" charset="0"/>
              </a:rPr>
              <a:t>( лат. </a:t>
            </a:r>
            <a:r>
              <a:rPr lang="ru-RU" b="1" dirty="0" err="1">
                <a:latin typeface="Times New Roman" pitchFamily="18" charset="0"/>
                <a:cs typeface="Times New Roman" pitchFamily="18" charset="0"/>
              </a:rPr>
              <a:t>ars</a:t>
            </a:r>
            <a:r>
              <a:rPr lang="ru-RU" b="1" dirty="0">
                <a:latin typeface="Times New Roman" pitchFamily="18" charset="0"/>
                <a:cs typeface="Times New Roman" pitchFamily="18" charset="0"/>
              </a:rPr>
              <a:t> искусство, греч. </a:t>
            </a:r>
            <a:r>
              <a:rPr lang="ru-RU" b="1" dirty="0" err="1">
                <a:latin typeface="Times New Roman" pitchFamily="18" charset="0"/>
                <a:cs typeface="Times New Roman" pitchFamily="18" charset="0"/>
              </a:rPr>
              <a:t>therapeia</a:t>
            </a:r>
            <a:r>
              <a:rPr lang="ru-RU" b="1" dirty="0">
                <a:latin typeface="Times New Roman" pitchFamily="18" charset="0"/>
                <a:cs typeface="Times New Roman" pitchFamily="18" charset="0"/>
              </a:rPr>
              <a:t> лечение) представляет собой методику лечения при помощи художественного творчества.</a:t>
            </a:r>
          </a:p>
        </p:txBody>
      </p:sp>
      <p:pic>
        <p:nvPicPr>
          <p:cNvPr id="5" name="Picture 8" descr="C:\Users\Админ\Desktop\фото арт\IMG_20210323_1601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501008"/>
            <a:ext cx="2384580" cy="317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25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latin typeface="Times New Roman" pitchFamily="18" charset="0"/>
                <a:cs typeface="Times New Roman" pitchFamily="18" charset="0"/>
              </a:rPr>
              <a:t>Термин "арт - терапия" (</a:t>
            </a:r>
            <a:r>
              <a:rPr lang="ru-RU" b="1" dirty="0" err="1">
                <a:latin typeface="Times New Roman" pitchFamily="18" charset="0"/>
                <a:cs typeface="Times New Roman" pitchFamily="18" charset="0"/>
              </a:rPr>
              <a:t>Art</a:t>
            </a:r>
            <a:r>
              <a:rPr lang="ru-RU" b="1" dirty="0">
                <a:latin typeface="Times New Roman" pitchFamily="18" charset="0"/>
                <a:cs typeface="Times New Roman" pitchFamily="18" charset="0"/>
              </a:rPr>
              <a:t> </a:t>
            </a:r>
            <a:r>
              <a:rPr lang="ru-RU" b="1" dirty="0" err="1" smtClean="0">
                <a:latin typeface="Times New Roman" pitchFamily="18" charset="0"/>
                <a:cs typeface="Times New Roman" pitchFamily="18" charset="0"/>
              </a:rPr>
              <a:t>Therapy</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1115616" y="1447800"/>
            <a:ext cx="4464496" cy="4800600"/>
          </a:xfrm>
        </p:spPr>
        <p:txBody>
          <a:bodyPr>
            <a:normAutofit fontScale="92500" lnSpcReduction="20000"/>
          </a:bodyPr>
          <a:lstStyle/>
          <a:p>
            <a:pPr marL="82296" indent="0">
              <a:buNone/>
            </a:pPr>
            <a:endParaRPr lang="ru-RU" dirty="0" smtClean="0"/>
          </a:p>
          <a:p>
            <a:r>
              <a:rPr lang="ru-RU" b="1" dirty="0">
                <a:latin typeface="Times New Roman" pitchFamily="18" charset="0"/>
                <a:cs typeface="Times New Roman" pitchFamily="18" charset="0"/>
              </a:rPr>
              <a:t>был введен художником  Адрианом Хиллом  в 1938 г. </a:t>
            </a:r>
          </a:p>
          <a:p>
            <a:r>
              <a:rPr lang="ru-RU" b="1" dirty="0">
                <a:latin typeface="Times New Roman" pitchFamily="18" charset="0"/>
                <a:cs typeface="Times New Roman" pitchFamily="18" charset="0"/>
              </a:rPr>
              <a:t>Работая с больными, он заметил, что творческие занятия отвлекают пациентов от переживаний и помогают справляться с болезнью.</a:t>
            </a:r>
          </a:p>
          <a:p>
            <a:endParaRPr lang="ru-RU" dirty="0"/>
          </a:p>
        </p:txBody>
      </p:sp>
      <p:pic>
        <p:nvPicPr>
          <p:cNvPr id="4" name="Picture 11" descr="C:\Users\Админ\Desktop\фото арт\IMG_20210323_1601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877992" y="3419153"/>
            <a:ext cx="2651373" cy="353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748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effectLst/>
                <a:latin typeface="Times New Roman" pitchFamily="18" charset="0"/>
                <a:cs typeface="Times New Roman" pitchFamily="18" charset="0"/>
              </a:rPr>
              <a:t>Основные принципы </a:t>
            </a:r>
            <a:r>
              <a:rPr lang="ru-RU" b="1" dirty="0" err="1" smtClean="0">
                <a:effectLst/>
                <a:latin typeface="Times New Roman" pitchFamily="18" charset="0"/>
                <a:cs typeface="Times New Roman" pitchFamily="18" charset="0"/>
              </a:rPr>
              <a:t>арттерапии</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1187624" y="1447800"/>
            <a:ext cx="5976664" cy="4800600"/>
          </a:xfrm>
        </p:spPr>
        <p:txBody>
          <a:bodyPr>
            <a:normAutofit fontScale="92500" lnSpcReduction="20000"/>
          </a:bodyPr>
          <a:lstStyle/>
          <a:p>
            <a:r>
              <a:rPr lang="ru-RU" b="1" dirty="0">
                <a:latin typeface="Times New Roman" pitchFamily="18" charset="0"/>
                <a:cs typeface="Times New Roman" pitchFamily="18" charset="0"/>
              </a:rPr>
              <a:t>• Поддерживать в ребенке его достоинство и позитивный образ «Я»;</a:t>
            </a:r>
          </a:p>
          <a:p>
            <a:r>
              <a:rPr lang="ru-RU" b="1" dirty="0">
                <a:latin typeface="Times New Roman" pitchFamily="18" charset="0"/>
                <a:cs typeface="Times New Roman" pitchFamily="18" charset="0"/>
              </a:rPr>
              <a:t>• Не применять негативных оценочных суждений, отрицательного программирования;</a:t>
            </a:r>
          </a:p>
          <a:p>
            <a:r>
              <a:rPr lang="ru-RU" b="1" dirty="0">
                <a:latin typeface="Times New Roman" pitchFamily="18" charset="0"/>
                <a:cs typeface="Times New Roman" pitchFamily="18" charset="0"/>
              </a:rPr>
              <a:t>• Принимать и одобрять все продукты творческой деятельности ребенка, независимо от содержания, формы и качества.</a:t>
            </a:r>
          </a:p>
          <a:p>
            <a:endParaRPr lang="ru-RU" dirty="0"/>
          </a:p>
        </p:txBody>
      </p:sp>
      <p:pic>
        <p:nvPicPr>
          <p:cNvPr id="4" name="Picture 9" descr="C:\Users\Админ\Desktop\фото арт\IMG_20210323_1601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634076" y="4391260"/>
            <a:ext cx="2003301" cy="2671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084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effectLst/>
                <a:latin typeface="Times New Roman" pitchFamily="18" charset="0"/>
                <a:cs typeface="Times New Roman" pitchFamily="18" charset="0"/>
              </a:rPr>
              <a:t>Возможности </a:t>
            </a:r>
            <a:r>
              <a:rPr lang="ru-RU" b="1" dirty="0" err="1" smtClean="0">
                <a:effectLst/>
                <a:latin typeface="Times New Roman" pitchFamily="18" charset="0"/>
                <a:cs typeface="Times New Roman" pitchFamily="18" charset="0"/>
              </a:rPr>
              <a:t>арттерапии</a:t>
            </a:r>
            <a:r>
              <a:rPr lang="ru-RU" b="1" dirty="0">
                <a:effectLst/>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85000" lnSpcReduction="20000"/>
          </a:bodyPr>
          <a:lstStyle/>
          <a:p>
            <a:r>
              <a:rPr lang="ru-RU" b="1" dirty="0">
                <a:latin typeface="Times New Roman" pitchFamily="18" charset="0"/>
                <a:cs typeface="Times New Roman" pitchFamily="18" charset="0"/>
              </a:rPr>
              <a:t>решение психологических проблем</a:t>
            </a:r>
          </a:p>
          <a:p>
            <a:r>
              <a:rPr lang="ru-RU" b="1" dirty="0">
                <a:latin typeface="Times New Roman" pitchFamily="18" charset="0"/>
                <a:cs typeface="Times New Roman" pitchFamily="18" charset="0"/>
              </a:rPr>
              <a:t>принимать участие может практически каждый человек</a:t>
            </a:r>
          </a:p>
          <a:p>
            <a:r>
              <a:rPr lang="ru-RU" b="1" dirty="0">
                <a:latin typeface="Times New Roman" pitchFamily="18" charset="0"/>
                <a:cs typeface="Times New Roman" pitchFamily="18" charset="0"/>
              </a:rPr>
              <a:t>помогает устанавливать отношения между людьми</a:t>
            </a:r>
          </a:p>
          <a:p>
            <a:r>
              <a:rPr lang="ru-RU" b="1" dirty="0">
                <a:latin typeface="Times New Roman" pitchFamily="18" charset="0"/>
                <a:cs typeface="Times New Roman" pitchFamily="18" charset="0"/>
              </a:rPr>
              <a:t>позволяет познавать себя и окружающий мир</a:t>
            </a:r>
          </a:p>
          <a:p>
            <a:r>
              <a:rPr lang="ru-RU" b="1" dirty="0">
                <a:latin typeface="Times New Roman" pitchFamily="18" charset="0"/>
                <a:cs typeface="Times New Roman" pitchFamily="18" charset="0"/>
              </a:rPr>
              <a:t>в художественном творчестве человек воплощает свои эмоции, чувства, надежды, страхи, сомнения и конфликты</a:t>
            </a:r>
          </a:p>
          <a:p>
            <a:r>
              <a:rPr lang="ru-RU" b="1" dirty="0">
                <a:latin typeface="Times New Roman" pitchFamily="18" charset="0"/>
                <a:cs typeface="Times New Roman" pitchFamily="18" charset="0"/>
              </a:rPr>
              <a:t>развивает творческие возможности</a:t>
            </a:r>
          </a:p>
          <a:p>
            <a:r>
              <a:rPr lang="ru-RU" b="1" dirty="0">
                <a:latin typeface="Times New Roman" pitchFamily="18" charset="0"/>
                <a:cs typeface="Times New Roman" pitchFamily="18" charset="0"/>
              </a:rPr>
              <a:t>хороший способ социальной адаптации</a:t>
            </a:r>
          </a:p>
          <a:p>
            <a:endParaRPr lang="ru-RU" dirty="0"/>
          </a:p>
        </p:txBody>
      </p:sp>
    </p:spTree>
    <p:extLst>
      <p:ext uri="{BB962C8B-B14F-4D97-AF65-F5344CB8AC3E}">
        <p14:creationId xmlns:p14="http://schemas.microsoft.com/office/powerpoint/2010/main" val="1336095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effectLst/>
                <a:latin typeface="Times New Roman" pitchFamily="18" charset="0"/>
                <a:cs typeface="Times New Roman" pitchFamily="18" charset="0"/>
              </a:rPr>
              <a:t>Преимущества применения элементов </a:t>
            </a:r>
            <a:r>
              <a:rPr lang="ru-RU" b="1" dirty="0" err="1" smtClean="0">
                <a:effectLst/>
                <a:latin typeface="Times New Roman" pitchFamily="18" charset="0"/>
                <a:cs typeface="Times New Roman" pitchFamily="18" charset="0"/>
              </a:rPr>
              <a:t>арттерапии</a:t>
            </a:r>
            <a:r>
              <a:rPr lang="ru-RU" b="1" dirty="0" smtClean="0">
                <a:effectLst/>
                <a:latin typeface="Times New Roman" pitchFamily="18" charset="0"/>
                <a:cs typeface="Times New Roman" pitchFamily="18" charset="0"/>
              </a:rPr>
              <a:t> </a:t>
            </a:r>
            <a:r>
              <a:rPr lang="ru-RU" b="1" dirty="0">
                <a:effectLst/>
                <a:latin typeface="Times New Roman" pitchFamily="18" charset="0"/>
                <a:cs typeface="Times New Roman" pitchFamily="18" charset="0"/>
              </a:rPr>
              <a:t>на занятиях</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1435608" y="1844824"/>
            <a:ext cx="7498080" cy="4896544"/>
          </a:xfrm>
        </p:spPr>
        <p:txBody>
          <a:bodyPr>
            <a:normAutofit fontScale="77500" lnSpcReduction="20000"/>
          </a:bodyPr>
          <a:lstStyle/>
          <a:p>
            <a:r>
              <a:rPr lang="ru-RU" b="1" dirty="0" smtClean="0">
                <a:latin typeface="Times New Roman" pitchFamily="18" charset="0"/>
                <a:cs typeface="Times New Roman" pitchFamily="18" charset="0"/>
              </a:rPr>
              <a:t>работа </a:t>
            </a:r>
            <a:r>
              <a:rPr lang="ru-RU" b="1" dirty="0">
                <a:latin typeface="Times New Roman" pitchFamily="18" charset="0"/>
                <a:cs typeface="Times New Roman" pitchFamily="18" charset="0"/>
              </a:rPr>
              <a:t>не требует от учащегося каких-либо способностей к </a:t>
            </a:r>
            <a:r>
              <a:rPr lang="ru-RU" b="1" dirty="0" smtClean="0">
                <a:latin typeface="Times New Roman" pitchFamily="18" charset="0"/>
                <a:cs typeface="Times New Roman" pitchFamily="18" charset="0"/>
              </a:rPr>
              <a:t>изо деятельности;</a:t>
            </a:r>
            <a:endParaRPr lang="ru-RU" b="1" dirty="0">
              <a:latin typeface="Times New Roman" pitchFamily="18" charset="0"/>
              <a:cs typeface="Times New Roman" pitchFamily="18" charset="0"/>
            </a:endParaRPr>
          </a:p>
          <a:p>
            <a:r>
              <a:rPr lang="ru-RU" b="1" dirty="0" smtClean="0">
                <a:latin typeface="Times New Roman" pitchFamily="18" charset="0"/>
                <a:cs typeface="Times New Roman" pitchFamily="18" charset="0"/>
              </a:rPr>
              <a:t>помогает </a:t>
            </a:r>
            <a:r>
              <a:rPr lang="ru-RU" b="1" dirty="0">
                <a:latin typeface="Times New Roman" pitchFamily="18" charset="0"/>
                <a:cs typeface="Times New Roman" pitchFamily="18" charset="0"/>
              </a:rPr>
              <a:t>через невербальное общение делать первые шаги к самопознанию и самораскрытию;</a:t>
            </a:r>
          </a:p>
          <a:p>
            <a:r>
              <a:rPr lang="ru-RU" b="1" dirty="0" smtClean="0">
                <a:latin typeface="Times New Roman" pitchFamily="18" charset="0"/>
                <a:cs typeface="Times New Roman" pitchFamily="18" charset="0"/>
              </a:rPr>
              <a:t>используется </a:t>
            </a:r>
            <a:r>
              <a:rPr lang="ru-RU" b="1" dirty="0">
                <a:latin typeface="Times New Roman" pitchFamily="18" charset="0"/>
                <a:cs typeface="Times New Roman" pitchFamily="18" charset="0"/>
              </a:rPr>
              <a:t>для оценки состояния учащихся</a:t>
            </a:r>
            <a:r>
              <a:rPr lang="ru-RU" b="1">
                <a:latin typeface="Times New Roman" pitchFamily="18" charset="0"/>
                <a:cs typeface="Times New Roman" pitchFamily="18" charset="0"/>
              </a:rPr>
              <a:t>; </a:t>
            </a:r>
            <a:endParaRPr lang="ru-RU" b="1" smtClean="0">
              <a:latin typeface="Times New Roman" pitchFamily="18" charset="0"/>
              <a:cs typeface="Times New Roman" pitchFamily="18" charset="0"/>
            </a:endParaRPr>
          </a:p>
          <a:p>
            <a:r>
              <a:rPr lang="ru-RU" b="1" smtClean="0">
                <a:latin typeface="Times New Roman" pitchFamily="18" charset="0"/>
                <a:cs typeface="Times New Roman" pitchFamily="18" charset="0"/>
              </a:rPr>
              <a:t>помогает </a:t>
            </a:r>
            <a:r>
              <a:rPr lang="ru-RU" b="1" dirty="0">
                <a:latin typeface="Times New Roman" pitchFamily="18" charset="0"/>
                <a:cs typeface="Times New Roman" pitchFamily="18" charset="0"/>
              </a:rPr>
              <a:t>преодолеть плохое настроение, апатию, безынициативность;</a:t>
            </a:r>
          </a:p>
          <a:p>
            <a:r>
              <a:rPr lang="ru-RU" b="1" dirty="0" smtClean="0">
                <a:latin typeface="Times New Roman" pitchFamily="18" charset="0"/>
                <a:cs typeface="Times New Roman" pitchFamily="18" charset="0"/>
              </a:rPr>
              <a:t>помогает </a:t>
            </a:r>
            <a:r>
              <a:rPr lang="ru-RU" b="1" dirty="0">
                <a:latin typeface="Times New Roman" pitchFamily="18" charset="0"/>
                <a:cs typeface="Times New Roman" pitchFamily="18" charset="0"/>
              </a:rPr>
              <a:t>учащимся увидеть неповторимость каждого в группе;</a:t>
            </a:r>
          </a:p>
          <a:p>
            <a:r>
              <a:rPr lang="ru-RU" b="1" dirty="0" smtClean="0">
                <a:latin typeface="Times New Roman" pitchFamily="18" charset="0"/>
                <a:cs typeface="Times New Roman" pitchFamily="18" charset="0"/>
              </a:rPr>
              <a:t>царит </a:t>
            </a:r>
            <a:r>
              <a:rPr lang="ru-RU" b="1" dirty="0">
                <a:latin typeface="Times New Roman" pitchFamily="18" charset="0"/>
                <a:cs typeface="Times New Roman" pitchFamily="18" charset="0"/>
              </a:rPr>
              <a:t>атмосфера доверия, терпимости и внимания; </a:t>
            </a:r>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помогает </a:t>
            </a:r>
            <a:r>
              <a:rPr lang="ru-RU" b="1" dirty="0">
                <a:latin typeface="Times New Roman" pitchFamily="18" charset="0"/>
                <a:cs typeface="Times New Roman" pitchFamily="18" charset="0"/>
              </a:rPr>
              <a:t>принять каждого ребёнка</a:t>
            </a:r>
          </a:p>
          <a:p>
            <a:endParaRPr lang="ru-RU" dirty="0"/>
          </a:p>
        </p:txBody>
      </p:sp>
    </p:spTree>
    <p:extLst>
      <p:ext uri="{BB962C8B-B14F-4D97-AF65-F5344CB8AC3E}">
        <p14:creationId xmlns:p14="http://schemas.microsoft.com/office/powerpoint/2010/main" val="2574111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effectLst/>
                <a:latin typeface="Times New Roman" pitchFamily="18" charset="0"/>
                <a:cs typeface="Times New Roman" pitchFamily="18" charset="0"/>
              </a:rPr>
              <a:t>Арттерапия</a:t>
            </a:r>
            <a:r>
              <a:rPr lang="ru-RU" b="1" dirty="0" smtClean="0">
                <a:effectLst/>
                <a:latin typeface="Times New Roman" pitchFamily="18" charset="0"/>
                <a:cs typeface="Times New Roman" pitchFamily="18" charset="0"/>
              </a:rPr>
              <a:t> </a:t>
            </a:r>
            <a:r>
              <a:rPr lang="ru-RU" b="1" dirty="0">
                <a:effectLst/>
                <a:latin typeface="Times New Roman" pitchFamily="18" charset="0"/>
                <a:cs typeface="Times New Roman" pitchFamily="18" charset="0"/>
              </a:rPr>
              <a:t>призвана работать со следующими проблемами:</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1187624" y="1447800"/>
            <a:ext cx="6408712" cy="4800600"/>
          </a:xfrm>
        </p:spPr>
        <p:txBody>
          <a:bodyPr>
            <a:normAutofit fontScale="92500" lnSpcReduction="20000"/>
          </a:bodyPr>
          <a:lstStyle/>
          <a:p>
            <a:r>
              <a:rPr lang="ru-RU" b="1" dirty="0">
                <a:latin typeface="Times New Roman" pitchFamily="18" charset="0"/>
                <a:cs typeface="Times New Roman" pitchFamily="18" charset="0"/>
              </a:rPr>
              <a:t>избавление от стресса,</a:t>
            </a:r>
          </a:p>
          <a:p>
            <a:r>
              <a:rPr lang="ru-RU" b="1" dirty="0">
                <a:latin typeface="Times New Roman" pitchFamily="18" charset="0"/>
                <a:cs typeface="Times New Roman" pitchFamily="18" charset="0"/>
              </a:rPr>
              <a:t>преодоление тяжелых переживаний, развитие творческих способностей,</a:t>
            </a:r>
          </a:p>
          <a:p>
            <a:r>
              <a:rPr lang="ru-RU" b="1" dirty="0">
                <a:latin typeface="Times New Roman" pitchFamily="18" charset="0"/>
                <a:cs typeface="Times New Roman" pitchFamily="18" charset="0"/>
              </a:rPr>
              <a:t>самопознание и раскрытие внутреннего потенциала,</a:t>
            </a:r>
          </a:p>
          <a:p>
            <a:r>
              <a:rPr lang="ru-RU" b="1" dirty="0">
                <a:latin typeface="Times New Roman" pitchFamily="18" charset="0"/>
                <a:cs typeface="Times New Roman" pitchFamily="18" charset="0"/>
              </a:rPr>
              <a:t>расстройства психики,</a:t>
            </a:r>
          </a:p>
          <a:p>
            <a:r>
              <a:rPr lang="ru-RU" b="1" dirty="0">
                <a:latin typeface="Times New Roman" pitchFamily="18" charset="0"/>
                <a:cs typeface="Times New Roman" pitchFamily="18" charset="0"/>
              </a:rPr>
              <a:t>негативные эмоциональные состояния,</a:t>
            </a:r>
          </a:p>
          <a:p>
            <a:r>
              <a:rPr lang="ru-RU" b="1" dirty="0">
                <a:latin typeface="Times New Roman" pitchFamily="18" charset="0"/>
                <a:cs typeface="Times New Roman" pitchFamily="18" charset="0"/>
              </a:rPr>
              <a:t>разностороннее развитие личности и др.</a:t>
            </a:r>
          </a:p>
          <a:p>
            <a:endParaRPr lang="ru-RU" b="1" dirty="0">
              <a:latin typeface="Times New Roman" pitchFamily="18" charset="0"/>
              <a:cs typeface="Times New Roman" pitchFamily="18" charset="0"/>
            </a:endParaRPr>
          </a:p>
        </p:txBody>
      </p:sp>
      <p:pic>
        <p:nvPicPr>
          <p:cNvPr id="4" name="Picture 10" descr="C:\Users\Админ\Desktop\фото арт\IMG_20210323_1601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632567" y="4444282"/>
            <a:ext cx="1994252" cy="265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641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effectLst/>
                <a:latin typeface="Times New Roman" pitchFamily="18" charset="0"/>
                <a:cs typeface="Times New Roman" pitchFamily="18" charset="0"/>
              </a:rPr>
              <a:t>Упражнения с элементами арт-терапии способствуют:</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1187624" y="1447800"/>
            <a:ext cx="7488832" cy="4800600"/>
          </a:xfrm>
        </p:spPr>
        <p:txBody>
          <a:bodyPr>
            <a:normAutofit fontScale="92500" lnSpcReduction="20000"/>
          </a:bodyPr>
          <a:lstStyle/>
          <a:p>
            <a:r>
              <a:rPr lang="ru-RU" b="1" dirty="0">
                <a:latin typeface="Times New Roman" pitchFamily="18" charset="0"/>
                <a:cs typeface="Times New Roman" pitchFamily="18" charset="0"/>
              </a:rPr>
              <a:t> формированию представлений о себе,</a:t>
            </a:r>
          </a:p>
          <a:p>
            <a:r>
              <a:rPr lang="ru-RU" b="1" dirty="0" smtClean="0">
                <a:latin typeface="Times New Roman" pitchFamily="18" charset="0"/>
                <a:cs typeface="Times New Roman" pitchFamily="18" charset="0"/>
              </a:rPr>
              <a:t>изучению </a:t>
            </a:r>
            <a:r>
              <a:rPr lang="ru-RU" b="1" dirty="0">
                <a:latin typeface="Times New Roman" pitchFamily="18" charset="0"/>
                <a:cs typeface="Times New Roman" pitchFamily="18" charset="0"/>
              </a:rPr>
              <a:t>и выражению своих чувств и эмоций;</a:t>
            </a:r>
          </a:p>
          <a:p>
            <a:r>
              <a:rPr lang="ru-RU" b="1" dirty="0" smtClean="0">
                <a:latin typeface="Times New Roman" pitchFamily="18" charset="0"/>
                <a:cs typeface="Times New Roman" pitchFamily="18" charset="0"/>
              </a:rPr>
              <a:t>формированию </a:t>
            </a:r>
            <a:r>
              <a:rPr lang="ru-RU" b="1" dirty="0">
                <a:latin typeface="Times New Roman" pitchFamily="18" charset="0"/>
                <a:cs typeface="Times New Roman" pitchFamily="18" charset="0"/>
              </a:rPr>
              <a:t>позитивного </a:t>
            </a:r>
            <a:r>
              <a:rPr lang="ru-RU" b="1" dirty="0" smtClean="0">
                <a:latin typeface="Times New Roman" pitchFamily="18" charset="0"/>
                <a:cs typeface="Times New Roman" pitchFamily="18" charset="0"/>
              </a:rPr>
              <a:t>само восприятия;</a:t>
            </a:r>
            <a:endParaRPr lang="ru-RU" b="1" dirty="0">
              <a:latin typeface="Times New Roman" pitchFamily="18" charset="0"/>
              <a:cs typeface="Times New Roman" pitchFamily="18" charset="0"/>
            </a:endParaRPr>
          </a:p>
          <a:p>
            <a:r>
              <a:rPr lang="ru-RU" b="1" dirty="0" smtClean="0">
                <a:latin typeface="Times New Roman" pitchFamily="18" charset="0"/>
                <a:cs typeface="Times New Roman" pitchFamily="18" charset="0"/>
              </a:rPr>
              <a:t>развитию </a:t>
            </a:r>
            <a:r>
              <a:rPr lang="ru-RU" b="1" dirty="0">
                <a:latin typeface="Times New Roman" pitchFamily="18" charset="0"/>
                <a:cs typeface="Times New Roman" pitchFamily="18" charset="0"/>
              </a:rPr>
              <a:t>коммуникативных навыков;</a:t>
            </a:r>
          </a:p>
          <a:p>
            <a:r>
              <a:rPr lang="ru-RU" b="1" dirty="0" smtClean="0">
                <a:latin typeface="Times New Roman" pitchFamily="18" charset="0"/>
                <a:cs typeface="Times New Roman" pitchFamily="18" charset="0"/>
              </a:rPr>
              <a:t>эмоциональному </a:t>
            </a:r>
            <a:r>
              <a:rPr lang="ru-RU" b="1" dirty="0">
                <a:latin typeface="Times New Roman" pitchFamily="18" charset="0"/>
                <a:cs typeface="Times New Roman" pitchFamily="18" charset="0"/>
              </a:rPr>
              <a:t>сближению;</a:t>
            </a:r>
          </a:p>
          <a:p>
            <a:r>
              <a:rPr lang="ru-RU" b="1" dirty="0" smtClean="0">
                <a:latin typeface="Times New Roman" pitchFamily="18" charset="0"/>
                <a:cs typeface="Times New Roman" pitchFamily="18" charset="0"/>
              </a:rPr>
              <a:t>снятию </a:t>
            </a:r>
            <a:r>
              <a:rPr lang="ru-RU" b="1" dirty="0">
                <a:latin typeface="Times New Roman" pitchFamily="18" charset="0"/>
                <a:cs typeface="Times New Roman" pitchFamily="18" charset="0"/>
              </a:rPr>
              <a:t>психоэмоционального напряжения;</a:t>
            </a:r>
          </a:p>
          <a:p>
            <a:r>
              <a:rPr lang="ru-RU" b="1" dirty="0" smtClean="0">
                <a:latin typeface="Times New Roman" pitchFamily="18" charset="0"/>
                <a:cs typeface="Times New Roman" pitchFamily="18" charset="0"/>
              </a:rPr>
              <a:t>развитию </a:t>
            </a:r>
            <a:r>
              <a:rPr lang="ru-RU" b="1" dirty="0">
                <a:latin typeface="Times New Roman" pitchFamily="18" charset="0"/>
                <a:cs typeface="Times New Roman" pitchFamily="18" charset="0"/>
              </a:rPr>
              <a:t>способностей к различным видам творческой деятельности.</a:t>
            </a:r>
          </a:p>
          <a:p>
            <a:endParaRPr lang="ru-RU" dirty="0"/>
          </a:p>
        </p:txBody>
      </p:sp>
    </p:spTree>
    <p:extLst>
      <p:ext uri="{BB962C8B-B14F-4D97-AF65-F5344CB8AC3E}">
        <p14:creationId xmlns:p14="http://schemas.microsoft.com/office/powerpoint/2010/main" val="239754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634082"/>
          </a:xfrm>
        </p:spPr>
        <p:txBody>
          <a:bodyPr>
            <a:normAutofit fontScale="90000"/>
          </a:bodyPr>
          <a:lstStyle/>
          <a:p>
            <a:r>
              <a:rPr lang="ru-RU" b="1" dirty="0" err="1" smtClean="0">
                <a:effectLst/>
                <a:latin typeface="Times New Roman" pitchFamily="18" charset="0"/>
                <a:cs typeface="Times New Roman" pitchFamily="18" charset="0"/>
              </a:rPr>
              <a:t>Арттерапия</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1115616" y="980728"/>
            <a:ext cx="4752528" cy="5267672"/>
          </a:xfrm>
        </p:spPr>
        <p:txBody>
          <a:bodyPr>
            <a:normAutofit fontScale="92500" lnSpcReduction="20000"/>
          </a:bodyPr>
          <a:lstStyle/>
          <a:p>
            <a:r>
              <a:rPr lang="ru-RU" b="1" dirty="0" smtClean="0">
                <a:latin typeface="Times New Roman" pitchFamily="18" charset="0"/>
                <a:cs typeface="Times New Roman" pitchFamily="18" charset="0"/>
              </a:rPr>
              <a:t>это увлекательнейший мир, в котором вам предстоит совершить много самостоятельных открытий, а главное, это эффективно, доступно, безопасно, ИНТЕРЕСНО.</a:t>
            </a:r>
          </a:p>
          <a:p>
            <a:r>
              <a:rPr lang="ru-RU" b="1" dirty="0">
                <a:latin typeface="Times New Roman" pitchFamily="18" charset="0"/>
                <a:cs typeface="Times New Roman" pitchFamily="18" charset="0"/>
              </a:rPr>
              <a:t>Она создаёт условия для творчества, развития, обретения уверенности в себе и </a:t>
            </a:r>
            <a:r>
              <a:rPr lang="ru-RU" b="1" dirty="0" err="1" smtClean="0">
                <a:latin typeface="Times New Roman" pitchFamily="18" charset="0"/>
                <a:cs typeface="Times New Roman" pitchFamily="18" charset="0"/>
              </a:rPr>
              <a:t>раскрепощённости</a:t>
            </a:r>
            <a:r>
              <a:rPr lang="ru-RU" b="1" dirty="0" smtClean="0">
                <a:latin typeface="Times New Roman" pitchFamily="18" charset="0"/>
                <a:cs typeface="Times New Roman" pitchFamily="18" charset="0"/>
              </a:rPr>
              <a:t>.</a:t>
            </a:r>
          </a:p>
        </p:txBody>
      </p:sp>
      <p:pic>
        <p:nvPicPr>
          <p:cNvPr id="4" name="Picture 3" descr="C:\Users\Админ\Desktop\фото арт\IMG_20210323_1600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2588907"/>
            <a:ext cx="2744620" cy="365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1856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54</TotalTime>
  <Words>395</Words>
  <Application>Microsoft Office PowerPoint</Application>
  <PresentationFormat>Экран (4:3)</PresentationFormat>
  <Paragraphs>81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Солнцестояние</vt:lpstr>
      <vt:lpstr>АРТтерапия</vt:lpstr>
      <vt:lpstr>Презентация PowerPoint</vt:lpstr>
      <vt:lpstr>Термин "арт - терапия" (Art Therapy)</vt:lpstr>
      <vt:lpstr>Основные принципы арттерапии</vt:lpstr>
      <vt:lpstr>Возможности арттерапии :</vt:lpstr>
      <vt:lpstr>Преимущества применения элементов арттерапии на занятиях</vt:lpstr>
      <vt:lpstr>Арттерапия призвана работать со следующими проблемами:</vt:lpstr>
      <vt:lpstr>Упражнения с элементами арт-терапии способствуют:</vt:lpstr>
      <vt:lpstr>Арттерапия</vt:lpstr>
      <vt:lpstr>Арттерапевтические методы</vt:lpstr>
      <vt:lpstr>ИЗОТЕРАПИЯ</vt:lpstr>
      <vt:lpstr>МУЗЫКОТЕРАПИЯ</vt:lpstr>
      <vt:lpstr>КОЛЛАЖ</vt:lpstr>
      <vt:lpstr>Области применения:</vt:lpstr>
      <vt:lpstr>ВИДЫ ДЕЯТЕЛЬНОСТИ</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АРТ-терапия</dc:title>
  <dc:creator>Админ</dc:creator>
  <cp:lastModifiedBy>Админ</cp:lastModifiedBy>
  <cp:revision>9</cp:revision>
  <dcterms:created xsi:type="dcterms:W3CDTF">2021-03-24T23:11:05Z</dcterms:created>
  <dcterms:modified xsi:type="dcterms:W3CDTF">2023-05-01T14:17:59Z</dcterms:modified>
</cp:coreProperties>
</file>