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76" r:id="rId2"/>
    <p:sldId id="307" r:id="rId3"/>
    <p:sldId id="279" r:id="rId4"/>
    <p:sldId id="282" r:id="rId5"/>
    <p:sldId id="283" r:id="rId6"/>
    <p:sldId id="284" r:id="rId7"/>
    <p:sldId id="303" r:id="rId8"/>
    <p:sldId id="304" r:id="rId9"/>
    <p:sldId id="280" r:id="rId10"/>
    <p:sldId id="305" r:id="rId11"/>
    <p:sldId id="287" r:id="rId12"/>
    <p:sldId id="281" r:id="rId13"/>
    <p:sldId id="292" r:id="rId14"/>
    <p:sldId id="293" r:id="rId15"/>
    <p:sldId id="294" r:id="rId16"/>
    <p:sldId id="306" r:id="rId17"/>
    <p:sldId id="296" r:id="rId18"/>
    <p:sldId id="298" r:id="rId19"/>
    <p:sldId id="299" r:id="rId20"/>
    <p:sldId id="300" r:id="rId21"/>
    <p:sldId id="301" r:id="rId22"/>
    <p:sldId id="295" r:id="rId23"/>
    <p:sldId id="302" r:id="rId24"/>
    <p:sldId id="308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006600"/>
    <a:srgbClr val="11A72A"/>
    <a:srgbClr val="2FFF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369" autoAdjust="0"/>
    <p:restoredTop sz="94660"/>
  </p:normalViewPr>
  <p:slideViewPr>
    <p:cSldViewPr>
      <p:cViewPr varScale="1">
        <p:scale>
          <a:sx n="115" d="100"/>
          <a:sy n="115" d="100"/>
        </p:scale>
        <p:origin x="1164" y="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34CAA3-C7F2-4EC6-86DF-9CFA6A793D65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EA4235-7FBD-41FC-80F6-A63D52FA4F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0445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0000"/>
    </mc:Choice>
    <mc:Fallback xmlns="">
      <p:transition advTm="20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0000"/>
    </mc:Choice>
    <mc:Fallback xmlns="">
      <p:transition advTm="20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0000"/>
    </mc:Choice>
    <mc:Fallback xmlns="">
      <p:transition advTm="20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0000"/>
    </mc:Choice>
    <mc:Fallback xmlns="">
      <p:transition advTm="20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0000"/>
    </mc:Choice>
    <mc:Fallback xmlns="">
      <p:transition advTm="20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0000"/>
    </mc:Choice>
    <mc:Fallback xmlns="">
      <p:transition advTm="20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0000"/>
    </mc:Choice>
    <mc:Fallback xmlns="">
      <p:transition advTm="20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0000"/>
    </mc:Choice>
    <mc:Fallback xmlns="">
      <p:transition advTm="20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0000"/>
    </mc:Choice>
    <mc:Fallback xmlns="">
      <p:transition advTm="20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0000"/>
    </mc:Choice>
    <mc:Fallback xmlns="">
      <p:transition advTm="20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0000"/>
    </mc:Choice>
    <mc:Fallback xmlns="">
      <p:transition advTm="20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0" advTm="20000"/>
    </mc:Choice>
    <mc:Fallback xmlns="">
      <p:transition advTm="20000"/>
    </mc:Fallback>
  </mc:AlternateContent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jp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jp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7.jp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3.jpeg"/><Relationship Id="rId5" Type="http://schemas.openxmlformats.org/officeDocument/2006/relationships/image" Target="../media/image52.jpg"/><Relationship Id="rId4" Type="http://schemas.openxmlformats.org/officeDocument/2006/relationships/image" Target="../media/image5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7" Type="http://schemas.openxmlformats.org/officeDocument/2006/relationships/image" Target="../media/image59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8.jpg"/><Relationship Id="rId5" Type="http://schemas.openxmlformats.org/officeDocument/2006/relationships/image" Target="../media/image57.jpeg"/><Relationship Id="rId4" Type="http://schemas.openxmlformats.org/officeDocument/2006/relationships/image" Target="../media/image56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4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9.jpeg"/><Relationship Id="rId5" Type="http://schemas.openxmlformats.org/officeDocument/2006/relationships/image" Target="../media/image68.jpg"/><Relationship Id="rId4" Type="http://schemas.openxmlformats.org/officeDocument/2006/relationships/image" Target="../media/image6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2.jp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04" r="1" b="89887"/>
          <a:stretch/>
        </p:blipFill>
        <p:spPr>
          <a:xfrm>
            <a:off x="827583" y="116632"/>
            <a:ext cx="7604518" cy="108012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61" t="4348" r="15936" b="2892"/>
          <a:stretch/>
        </p:blipFill>
        <p:spPr>
          <a:xfrm>
            <a:off x="1747604" y="1556792"/>
            <a:ext cx="5764477" cy="4985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5885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6253">
        <p:circle/>
      </p:transition>
    </mc:Choice>
    <mc:Fallback>
      <p:transition spd="slow" advTm="6253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>
            <a:normAutofit fontScale="90000"/>
          </a:bodyPr>
          <a:lstStyle/>
          <a:p>
            <a:r>
              <a:rPr lang="ru-RU" i="1" dirty="0" smtClean="0"/>
              <a:t>Свобода в творчестве</a:t>
            </a:r>
            <a:endParaRPr lang="ru-RU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7" t="6950" b="-439"/>
          <a:stretch/>
        </p:blipFill>
        <p:spPr>
          <a:xfrm>
            <a:off x="22552" y="1693328"/>
            <a:ext cx="2880320" cy="385990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31" b="3727"/>
          <a:stretch/>
        </p:blipFill>
        <p:spPr>
          <a:xfrm>
            <a:off x="3036293" y="620688"/>
            <a:ext cx="2945905" cy="343856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20" y="1721449"/>
            <a:ext cx="2987472" cy="39832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17" b="7380"/>
          <a:stretch/>
        </p:blipFill>
        <p:spPr>
          <a:xfrm>
            <a:off x="3111947" y="4174957"/>
            <a:ext cx="2794597" cy="2664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113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0066">
        <p:split orient="vert"/>
      </p:transition>
    </mc:Choice>
    <mc:Fallback>
      <p:transition spd="slow" advTm="10066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91264" cy="548680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latin typeface="Bahnschrift Light" panose="020B0502040204020203" pitchFamily="34" charset="0"/>
              </a:rPr>
              <a:t>Участие в новогоднем конкурсе</a:t>
            </a:r>
            <a:endParaRPr lang="ru-RU" i="1" dirty="0">
              <a:latin typeface="Bahnschrift Light" panose="020B0502040204020203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75"/>
          <a:stretch/>
        </p:blipFill>
        <p:spPr>
          <a:xfrm>
            <a:off x="179512" y="692696"/>
            <a:ext cx="2551212" cy="30963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31"/>
          <a:stretch/>
        </p:blipFill>
        <p:spPr>
          <a:xfrm>
            <a:off x="3141922" y="692696"/>
            <a:ext cx="2572601" cy="30963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01"/>
          <a:stretch/>
        </p:blipFill>
        <p:spPr>
          <a:xfrm>
            <a:off x="6156176" y="692696"/>
            <a:ext cx="2644956" cy="30963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722892" y="3484014"/>
            <a:ext cx="2866569" cy="382209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40" b="13877"/>
          <a:stretch/>
        </p:blipFill>
        <p:spPr>
          <a:xfrm>
            <a:off x="769166" y="3900888"/>
            <a:ext cx="3168352" cy="2988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4427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Tm="8420">
        <p14:doors dir="vert"/>
      </p:transition>
    </mc:Choice>
    <mc:Fallback>
      <p:transition spd="slow" advTm="842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507288" cy="548680"/>
          </a:xfrm>
        </p:spPr>
        <p:txBody>
          <a:bodyPr>
            <a:normAutofit fontScale="90000"/>
          </a:bodyPr>
          <a:lstStyle/>
          <a:p>
            <a:r>
              <a:rPr lang="ru-RU" i="1" dirty="0" smtClean="0"/>
              <a:t>Ценность творчества</a:t>
            </a:r>
            <a:endParaRPr lang="ru-RU" i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2748590"/>
            <a:ext cx="3059832" cy="40797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08" y="2836767"/>
            <a:ext cx="2927567" cy="39034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0394" y="548680"/>
            <a:ext cx="3014254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26843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10856">
        <p15:prstTrans prst="peelOff"/>
      </p:transition>
    </mc:Choice>
    <mc:Fallback>
      <p:transition spd="slow" advTm="1085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568952" cy="476672"/>
          </a:xfrm>
        </p:spPr>
        <p:txBody>
          <a:bodyPr>
            <a:normAutofit fontScale="90000"/>
          </a:bodyPr>
          <a:lstStyle/>
          <a:p>
            <a:r>
              <a:rPr lang="ru-RU" i="1" dirty="0" smtClean="0"/>
              <a:t>Познавательно</a:t>
            </a:r>
            <a:endParaRPr lang="ru-RU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2" r="3596"/>
          <a:stretch/>
        </p:blipFill>
        <p:spPr>
          <a:xfrm>
            <a:off x="395536" y="850735"/>
            <a:ext cx="4032449" cy="579206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9" r="3866"/>
          <a:stretch/>
        </p:blipFill>
        <p:spPr>
          <a:xfrm>
            <a:off x="4932040" y="875053"/>
            <a:ext cx="3672408" cy="5692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556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Tm="10568">
        <p14:warp dir="in"/>
      </p:transition>
    </mc:Choice>
    <mc:Fallback>
      <p:transition spd="slow" advTm="1056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 fontScale="90000"/>
          </a:bodyPr>
          <a:lstStyle/>
          <a:p>
            <a:r>
              <a:rPr lang="ru-RU" i="1" dirty="0" smtClean="0"/>
              <a:t>Взаимопомощь</a:t>
            </a:r>
            <a:endParaRPr lang="ru-RU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799711"/>
            <a:ext cx="4320480" cy="57702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764704"/>
            <a:ext cx="4353948" cy="5805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4331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 advTm="9995">
        <p14:pan dir="u"/>
      </p:transition>
    </mc:Choice>
    <mc:Fallback>
      <p:transition spd="slow" advTm="999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 fontScale="90000"/>
          </a:bodyPr>
          <a:lstStyle/>
          <a:p>
            <a:r>
              <a:rPr lang="ru-RU" i="1" dirty="0" smtClean="0"/>
              <a:t>Работа с разными материалами</a:t>
            </a:r>
            <a:endParaRPr lang="ru-RU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8" t="11028" r="3053" b="5375"/>
          <a:stretch/>
        </p:blipFill>
        <p:spPr>
          <a:xfrm>
            <a:off x="92820" y="1700808"/>
            <a:ext cx="2767869" cy="33123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71" r="6203" b="16701"/>
          <a:stretch/>
        </p:blipFill>
        <p:spPr>
          <a:xfrm>
            <a:off x="2946212" y="4005064"/>
            <a:ext cx="3240360" cy="28492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6" r="4428" b="9576"/>
          <a:stretch/>
        </p:blipFill>
        <p:spPr>
          <a:xfrm>
            <a:off x="6257355" y="1306848"/>
            <a:ext cx="2779141" cy="370632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51" b="2751"/>
          <a:stretch/>
        </p:blipFill>
        <p:spPr>
          <a:xfrm>
            <a:off x="3203848" y="764704"/>
            <a:ext cx="2736304" cy="3141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53358"/>
      </p:ext>
    </p:extLst>
  </p:cSld>
  <p:clrMapOvr>
    <a:masterClrMapping/>
  </p:clrMapOvr>
  <p:transition spd="slow" advTm="9574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04664"/>
          </a:xfrm>
        </p:spPr>
        <p:txBody>
          <a:bodyPr>
            <a:normAutofit fontScale="90000"/>
          </a:bodyPr>
          <a:lstStyle/>
          <a:p>
            <a:r>
              <a:rPr lang="ru-RU" i="1" smtClean="0"/>
              <a:t>Старательно</a:t>
            </a:r>
            <a:endParaRPr lang="ru-RU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588682"/>
            <a:ext cx="2448272" cy="326436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b="8579"/>
          <a:stretch/>
        </p:blipFill>
        <p:spPr>
          <a:xfrm>
            <a:off x="5940152" y="627973"/>
            <a:ext cx="2599413" cy="316853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51" r="3800"/>
          <a:stretch/>
        </p:blipFill>
        <p:spPr>
          <a:xfrm>
            <a:off x="79466" y="3952956"/>
            <a:ext cx="2648040" cy="287559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0" r="6601" b="4851"/>
          <a:stretch/>
        </p:blipFill>
        <p:spPr>
          <a:xfrm>
            <a:off x="2987824" y="627973"/>
            <a:ext cx="2592288" cy="322507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00" t="19551" b="27950"/>
          <a:stretch/>
        </p:blipFill>
        <p:spPr>
          <a:xfrm>
            <a:off x="5940152" y="3928726"/>
            <a:ext cx="2535305" cy="289982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1"/>
          <a:stretch/>
        </p:blipFill>
        <p:spPr>
          <a:xfrm>
            <a:off x="3298536" y="3928726"/>
            <a:ext cx="2034970" cy="2905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4686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9975">
        <p:split orient="vert"/>
      </p:transition>
    </mc:Choice>
    <mc:Fallback>
      <p:transition spd="slow" advTm="9975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>
            <a:normAutofit fontScale="90000"/>
          </a:bodyPr>
          <a:lstStyle/>
          <a:p>
            <a:r>
              <a:rPr lang="ru-RU" i="1" dirty="0" smtClean="0"/>
              <a:t>Свободная минутка</a:t>
            </a:r>
            <a:endParaRPr lang="ru-RU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43" r="3867" b="1"/>
          <a:stretch/>
        </p:blipFill>
        <p:spPr>
          <a:xfrm>
            <a:off x="117416" y="692696"/>
            <a:ext cx="2654384" cy="25202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01" b="3801"/>
          <a:stretch/>
        </p:blipFill>
        <p:spPr>
          <a:xfrm>
            <a:off x="3059832" y="706452"/>
            <a:ext cx="3081589" cy="345133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09" y="3356992"/>
            <a:ext cx="2525102" cy="35010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0652" y="4229486"/>
            <a:ext cx="4570795" cy="262851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1" t="8000" b="20601"/>
          <a:stretch/>
        </p:blipFill>
        <p:spPr>
          <a:xfrm>
            <a:off x="6169349" y="908720"/>
            <a:ext cx="2843808" cy="285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213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10188">
        <p:circle/>
      </p:transition>
    </mc:Choice>
    <mc:Fallback>
      <p:transition spd="slow" advTm="10188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476672"/>
          </a:xfrm>
        </p:spPr>
        <p:txBody>
          <a:bodyPr>
            <a:normAutofit fontScale="90000"/>
          </a:bodyPr>
          <a:lstStyle/>
          <a:p>
            <a:r>
              <a:rPr lang="ru-RU" i="1" dirty="0" smtClean="0"/>
              <a:t>Увлеченность</a:t>
            </a:r>
            <a:endParaRPr lang="ru-RU" i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81"/>
          <a:stretch/>
        </p:blipFill>
        <p:spPr>
          <a:xfrm>
            <a:off x="18202" y="3774105"/>
            <a:ext cx="2785628" cy="30685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6191"/>
          <a:stretch/>
        </p:blipFill>
        <p:spPr>
          <a:xfrm>
            <a:off x="2957064" y="641617"/>
            <a:ext cx="2770901" cy="309634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00" b="19550"/>
          <a:stretch/>
        </p:blipFill>
        <p:spPr>
          <a:xfrm>
            <a:off x="5812693" y="641617"/>
            <a:ext cx="3279518" cy="280067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01"/>
          <a:stretch/>
        </p:blipFill>
        <p:spPr>
          <a:xfrm>
            <a:off x="164162" y="641617"/>
            <a:ext cx="2621412" cy="30687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00" b="13251"/>
          <a:stretch/>
        </p:blipFill>
        <p:spPr>
          <a:xfrm>
            <a:off x="5815651" y="3607232"/>
            <a:ext cx="3276560" cy="316511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5" t="5367" r="1360" b="22388"/>
          <a:stretch/>
        </p:blipFill>
        <p:spPr>
          <a:xfrm>
            <a:off x="2905584" y="3924247"/>
            <a:ext cx="2808312" cy="2705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8748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10461">
        <p15:prstTrans prst="peelOff"/>
      </p:transition>
    </mc:Choice>
    <mc:Fallback>
      <p:transition spd="slow" advTm="1046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 fontScale="90000"/>
          </a:bodyPr>
          <a:lstStyle/>
          <a:p>
            <a:r>
              <a:rPr lang="ru-RU" i="1" dirty="0" smtClean="0"/>
              <a:t>Самостоятельная работа</a:t>
            </a:r>
            <a:endParaRPr lang="ru-RU" i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066123"/>
            <a:ext cx="4076098" cy="56612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066123"/>
            <a:ext cx="4245936" cy="566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357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9587">
        <p:fade/>
      </p:transition>
    </mc:Choice>
    <mc:Fallback>
      <p:transition spd="med" advTm="958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332656"/>
            <a:ext cx="8424936" cy="2376264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«Формирование </a:t>
            </a:r>
            <a:r>
              <a:rPr lang="ru-RU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творческих способностей учащихся </a:t>
            </a:r>
            <a:br>
              <a:rPr lang="ru-RU" i="1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в дополнительном </a:t>
            </a:r>
            <a:r>
              <a:rPr lang="ru-RU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образовании»</a:t>
            </a:r>
            <a:r>
              <a:rPr lang="ru-RU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i="1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endParaRPr lang="ru-RU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924944"/>
            <a:ext cx="8424936" cy="3456384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4400" i="1" dirty="0" smtClean="0">
                <a:solidFill>
                  <a:schemeClr val="accent6">
                    <a:lumMod val="75000"/>
                  </a:schemeClr>
                </a:solidFill>
              </a:rPr>
              <a:t>Когда мы занимаемся творчеством, наше сердце раскрывается, переливается цветами радости </a:t>
            </a:r>
            <a:br>
              <a:rPr lang="ru-RU" sz="4400" i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4400" i="1" dirty="0" smtClean="0">
                <a:solidFill>
                  <a:schemeClr val="accent6">
                    <a:lumMod val="75000"/>
                  </a:schemeClr>
                </a:solidFill>
              </a:rPr>
              <a:t>и счастья. </a:t>
            </a:r>
            <a:endParaRPr lang="ru-RU" sz="4400" i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332828"/>
      </p:ext>
    </p:extLst>
  </p:cSld>
  <p:clrMapOvr>
    <a:masterClrMapping/>
  </p:clrMapOvr>
  <p:transition spd="slow" advTm="5463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5" y="144016"/>
            <a:ext cx="8424936" cy="620688"/>
          </a:xfrm>
        </p:spPr>
        <p:txBody>
          <a:bodyPr>
            <a:normAutofit fontScale="90000"/>
          </a:bodyPr>
          <a:lstStyle/>
          <a:p>
            <a:r>
              <a:rPr lang="ru-RU" i="1" dirty="0" smtClean="0"/>
              <a:t>Взаимоотношение</a:t>
            </a:r>
            <a:endParaRPr lang="ru-RU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52" r="12937"/>
          <a:stretch/>
        </p:blipFill>
        <p:spPr>
          <a:xfrm>
            <a:off x="3225275" y="793848"/>
            <a:ext cx="2727899" cy="39330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07"/>
          <a:stretch/>
        </p:blipFill>
        <p:spPr>
          <a:xfrm>
            <a:off x="28475" y="2225502"/>
            <a:ext cx="3131840" cy="44191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8134" y="2588423"/>
            <a:ext cx="3059833" cy="4079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2611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 advTm="10173">
        <p14:pan dir="u"/>
      </p:transition>
    </mc:Choice>
    <mc:Fallback>
      <p:transition spd="slow" advTm="1017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0"/>
            <a:ext cx="9131479" cy="692696"/>
          </a:xfrm>
        </p:spPr>
        <p:txBody>
          <a:bodyPr>
            <a:noAutofit/>
          </a:bodyPr>
          <a:lstStyle/>
          <a:p>
            <a:r>
              <a:rPr lang="ru-RU" sz="3600" i="1" dirty="0" smtClean="0"/>
              <a:t>Мотивация к творчеству</a:t>
            </a:r>
            <a:endParaRPr lang="ru-RU" sz="3600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4353948" cy="580526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733" y="767849"/>
            <a:ext cx="2375546" cy="24963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" t="17284" r="-278" b="615"/>
          <a:stretch/>
        </p:blipFill>
        <p:spPr>
          <a:xfrm>
            <a:off x="6852032" y="764704"/>
            <a:ext cx="2279447" cy="24994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00"/>
          <a:stretch/>
        </p:blipFill>
        <p:spPr>
          <a:xfrm>
            <a:off x="6957370" y="3682146"/>
            <a:ext cx="2153902" cy="273630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01" t="11550" r="2401" b="3801"/>
          <a:stretch/>
        </p:blipFill>
        <p:spPr>
          <a:xfrm>
            <a:off x="4367232" y="3682146"/>
            <a:ext cx="2515190" cy="2838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4112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9961">
        <p14:window dir="vert"/>
      </p:transition>
    </mc:Choice>
    <mc:Fallback>
      <p:transition spd="slow" advTm="996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>
            <a:normAutofit fontScale="90000"/>
          </a:bodyPr>
          <a:lstStyle/>
          <a:p>
            <a:r>
              <a:rPr lang="ru-RU" i="1" dirty="0" smtClean="0"/>
              <a:t>Приятные эмоции</a:t>
            </a:r>
            <a:endParaRPr lang="ru-RU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760299"/>
            <a:ext cx="3024336" cy="404086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937"/>
          <a:stretch/>
        </p:blipFill>
        <p:spPr>
          <a:xfrm>
            <a:off x="5967354" y="760298"/>
            <a:ext cx="3081316" cy="46129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9" r="9284"/>
          <a:stretch/>
        </p:blipFill>
        <p:spPr>
          <a:xfrm>
            <a:off x="3203847" y="2348880"/>
            <a:ext cx="2664297" cy="4358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340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9853">
        <p:fade/>
      </p:transition>
    </mc:Choice>
    <mc:Fallback>
      <p:transition spd="med" advTm="985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10" y="476672"/>
            <a:ext cx="9144000" cy="3816424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i="1" dirty="0" smtClean="0">
                <a:solidFill>
                  <a:srgbClr val="00B0F0"/>
                </a:solidFill>
              </a:rPr>
              <a:t>Творчество— </a:t>
            </a:r>
            <a:r>
              <a:rPr lang="ru-RU" i="1" dirty="0">
                <a:solidFill>
                  <a:srgbClr val="00B0F0"/>
                </a:solidFill>
              </a:rPr>
              <a:t>это прекрасный и радостный </a:t>
            </a:r>
            <a:r>
              <a:rPr lang="ru-RU" i="1" dirty="0" smtClean="0">
                <a:solidFill>
                  <a:srgbClr val="00B0F0"/>
                </a:solidFill>
              </a:rPr>
              <a:t>труд.</a:t>
            </a:r>
            <a:r>
              <a:rPr lang="ru-RU" i="1" dirty="0">
                <a:solidFill>
                  <a:srgbClr val="00B0F0"/>
                </a:solidFill>
              </a:rPr>
              <a:t/>
            </a:r>
            <a:br>
              <a:rPr lang="ru-RU" i="1" dirty="0">
                <a:solidFill>
                  <a:srgbClr val="00B0F0"/>
                </a:solidFill>
              </a:rPr>
            </a:br>
            <a:r>
              <a:rPr lang="ru-RU" dirty="0">
                <a:solidFill>
                  <a:srgbClr val="00B0F0"/>
                </a:solidFill>
              </a:rPr>
              <a:t/>
            </a:r>
            <a:br>
              <a:rPr lang="ru-RU" dirty="0">
                <a:solidFill>
                  <a:srgbClr val="00B0F0"/>
                </a:solidFill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445224"/>
            <a:ext cx="9144000" cy="1412776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 fontScale="62500" lnSpcReduction="20000"/>
          </a:bodyPr>
          <a:lstStyle/>
          <a:p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Педагог  </a:t>
            </a:r>
            <a:r>
              <a:rPr lang="ru-RU" dirty="0">
                <a:solidFill>
                  <a:schemeClr val="tx1"/>
                </a:solidFill>
              </a:rPr>
              <a:t>дополнительного образования 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Гальперина Елена Николаевна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г. </a:t>
            </a:r>
            <a:r>
              <a:rPr lang="ru-RU" dirty="0" smtClean="0">
                <a:solidFill>
                  <a:schemeClr val="tx1"/>
                </a:solidFill>
              </a:rPr>
              <a:t>Биробиджан </a:t>
            </a:r>
            <a:r>
              <a:rPr lang="ru-RU" dirty="0">
                <a:solidFill>
                  <a:schemeClr val="tx1"/>
                </a:solidFill>
              </a:rPr>
              <a:t>, 2025 г.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540" y="3116466"/>
            <a:ext cx="8280920" cy="1176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1723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5171">
        <p:circle/>
      </p:transition>
    </mc:Choice>
    <mc:Fallback>
      <p:transition spd="slow" advTm="5171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35093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 advTm="825">
        <p15:prstTrans prst="origami"/>
      </p:transition>
    </mc:Choice>
    <mc:Fallback>
      <p:transition spd="slow" advTm="82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85" y="0"/>
            <a:ext cx="9133136" cy="548680"/>
          </a:xfrm>
        </p:spPr>
        <p:txBody>
          <a:bodyPr>
            <a:noAutofit/>
          </a:bodyPr>
          <a:lstStyle/>
          <a:p>
            <a:r>
              <a:rPr lang="ru-RU" sz="4000" i="1" dirty="0"/>
              <a:t>И</a:t>
            </a:r>
            <a:r>
              <a:rPr lang="ru-RU" sz="4000" i="1" dirty="0" smtClean="0"/>
              <a:t>нтерес и увлеченность</a:t>
            </a:r>
            <a:endParaRPr lang="ru-RU" sz="4000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432"/>
          <a:stretch/>
        </p:blipFill>
        <p:spPr>
          <a:xfrm>
            <a:off x="16205" y="754363"/>
            <a:ext cx="3062381" cy="40655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1" r="7931" b="6951"/>
          <a:stretch/>
        </p:blipFill>
        <p:spPr>
          <a:xfrm>
            <a:off x="3135235" y="2840446"/>
            <a:ext cx="2732910" cy="403649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02" b="557"/>
          <a:stretch/>
        </p:blipFill>
        <p:spPr>
          <a:xfrm>
            <a:off x="5940152" y="692696"/>
            <a:ext cx="3067773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4288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8921">
        <p:split orient="vert"/>
      </p:transition>
    </mc:Choice>
    <mc:Fallback>
      <p:transition spd="slow" advTm="8921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003232" cy="476672"/>
          </a:xfrm>
        </p:spPr>
        <p:txBody>
          <a:bodyPr>
            <a:normAutofit fontScale="90000"/>
          </a:bodyPr>
          <a:lstStyle/>
          <a:p>
            <a:r>
              <a:rPr lang="ru-RU" i="1" dirty="0"/>
              <a:t>Т</a:t>
            </a:r>
            <a:r>
              <a:rPr lang="ru-RU" i="1" dirty="0" smtClean="0"/>
              <a:t>ворческий настрой</a:t>
            </a:r>
            <a:endParaRPr lang="ru-RU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252" y="892442"/>
            <a:ext cx="3981865" cy="53149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892442"/>
            <a:ext cx="3986175" cy="531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6832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10337">
        <p15:prstTrans prst="peelOff"/>
      </p:transition>
    </mc:Choice>
    <mc:Fallback>
      <p:transition spd="slow" advTm="1033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7321" y="51101"/>
            <a:ext cx="7229055" cy="425571"/>
          </a:xfrm>
        </p:spPr>
        <p:txBody>
          <a:bodyPr>
            <a:normAutofit fontScale="90000"/>
          </a:bodyPr>
          <a:lstStyle/>
          <a:p>
            <a:r>
              <a:rPr lang="ru-RU" i="1" dirty="0" smtClean="0"/>
              <a:t>Ручная работа</a:t>
            </a:r>
            <a:endParaRPr lang="ru-RU" i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53" b="21600"/>
          <a:stretch/>
        </p:blipFill>
        <p:spPr>
          <a:xfrm>
            <a:off x="5220072" y="727962"/>
            <a:ext cx="3237015" cy="306204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6" y="841161"/>
            <a:ext cx="4248472" cy="567408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400" b="19550"/>
          <a:stretch/>
        </p:blipFill>
        <p:spPr>
          <a:xfrm>
            <a:off x="4427984" y="3851103"/>
            <a:ext cx="4587974" cy="2633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553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9719">
        <p:fade/>
      </p:transition>
    </mc:Choice>
    <mc:Fallback>
      <p:transition spd="med" advTm="971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432048"/>
          </a:xfrm>
        </p:spPr>
        <p:txBody>
          <a:bodyPr>
            <a:normAutofit fontScale="90000"/>
          </a:bodyPr>
          <a:lstStyle/>
          <a:p>
            <a:r>
              <a:rPr lang="ru-RU" i="1" dirty="0" smtClean="0"/>
              <a:t>Творчество - это практика</a:t>
            </a:r>
            <a:endParaRPr lang="ru-RU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824415"/>
            <a:ext cx="2858799" cy="381969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924944"/>
            <a:ext cx="2789369" cy="371916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353" y="772187"/>
            <a:ext cx="3078342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2176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Tm="9996">
        <p14:warp dir="in"/>
      </p:transition>
    </mc:Choice>
    <mc:Fallback>
      <p:transition spd="slow" advTm="999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76672"/>
          </a:xfrm>
        </p:spPr>
        <p:txBody>
          <a:bodyPr>
            <a:normAutofit fontScale="90000"/>
          </a:bodyPr>
          <a:lstStyle/>
          <a:p>
            <a:r>
              <a:rPr lang="ru-RU" i="1" dirty="0" smtClean="0"/>
              <a:t>Творческая атмосфера</a:t>
            </a:r>
            <a:endParaRPr lang="ru-RU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85" b="28406"/>
          <a:stretch/>
        </p:blipFill>
        <p:spPr>
          <a:xfrm>
            <a:off x="4653480" y="3596938"/>
            <a:ext cx="4356697" cy="319029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59" b="24222"/>
          <a:stretch/>
        </p:blipFill>
        <p:spPr>
          <a:xfrm>
            <a:off x="4990962" y="508927"/>
            <a:ext cx="3681735" cy="301505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91" b="17136"/>
          <a:stretch/>
        </p:blipFill>
        <p:spPr>
          <a:xfrm>
            <a:off x="417522" y="529191"/>
            <a:ext cx="3836405" cy="30677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01" b="16728"/>
          <a:stretch/>
        </p:blipFill>
        <p:spPr>
          <a:xfrm>
            <a:off x="457201" y="3648769"/>
            <a:ext cx="3817860" cy="3190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744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 advTm="10014">
        <p14:pan dir="u"/>
      </p:transition>
    </mc:Choice>
    <mc:Fallback>
      <p:transition spd="slow" advTm="1001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latin typeface="Bahnschrift Light" panose="020B0502040204020203" pitchFamily="34" charset="0"/>
              </a:rPr>
              <a:t>Разнообразие</a:t>
            </a:r>
            <a:endParaRPr lang="ru-RU" i="1" dirty="0">
              <a:latin typeface="Bahnschrift Light" panose="020B0502040204020203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2062" y="638052"/>
            <a:ext cx="3168127" cy="423098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3767" y="2753544"/>
            <a:ext cx="3078343" cy="41044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6" y="3026660"/>
            <a:ext cx="2845528" cy="3794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6355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10194">
        <p:circle/>
      </p:transition>
    </mc:Choice>
    <mc:Fallback>
      <p:transition spd="slow" advTm="10194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19256" cy="476672"/>
          </a:xfrm>
        </p:spPr>
        <p:txBody>
          <a:bodyPr>
            <a:normAutofit fontScale="90000"/>
          </a:bodyPr>
          <a:lstStyle/>
          <a:p>
            <a:r>
              <a:rPr lang="ru-RU" i="1" dirty="0" smtClean="0"/>
              <a:t>Индивидуальное оформление</a:t>
            </a:r>
            <a:endParaRPr lang="ru-RU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267" b="1"/>
          <a:stretch/>
        </p:blipFill>
        <p:spPr>
          <a:xfrm>
            <a:off x="179512" y="764704"/>
            <a:ext cx="4266474" cy="57606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1207" y="834466"/>
            <a:ext cx="4259266" cy="5690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425906"/>
      </p:ext>
    </p:extLst>
  </p:cSld>
  <p:clrMapOvr>
    <a:masterClrMapping/>
  </p:clrMapOvr>
  <p:transition spd="slow" advTm="10032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2164</TotalTime>
  <Words>96</Words>
  <Application>Microsoft Office PowerPoint</Application>
  <PresentationFormat>Экран (4:3)</PresentationFormat>
  <Paragraphs>25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Arial</vt:lpstr>
      <vt:lpstr>Bahnschrift Light</vt:lpstr>
      <vt:lpstr>Calibri</vt:lpstr>
      <vt:lpstr>Тема Office</vt:lpstr>
      <vt:lpstr>Презентация PowerPoint</vt:lpstr>
      <vt:lpstr>«Формирование творческих способностей учащихся  в дополнительном образовании» </vt:lpstr>
      <vt:lpstr>Интерес и увлеченность</vt:lpstr>
      <vt:lpstr>Творческий настрой</vt:lpstr>
      <vt:lpstr>Ручная работа</vt:lpstr>
      <vt:lpstr>Творчество - это практика</vt:lpstr>
      <vt:lpstr>Творческая атмосфера</vt:lpstr>
      <vt:lpstr>Разнообразие</vt:lpstr>
      <vt:lpstr>Индивидуальное оформление</vt:lpstr>
      <vt:lpstr>Свобода в творчестве</vt:lpstr>
      <vt:lpstr>Участие в новогоднем конкурсе</vt:lpstr>
      <vt:lpstr>Ценность творчества</vt:lpstr>
      <vt:lpstr>Познавательно</vt:lpstr>
      <vt:lpstr>Взаимопомощь</vt:lpstr>
      <vt:lpstr>Работа с разными материалами</vt:lpstr>
      <vt:lpstr>Старательно</vt:lpstr>
      <vt:lpstr>Свободная минутка</vt:lpstr>
      <vt:lpstr>Увлеченность</vt:lpstr>
      <vt:lpstr>Самостоятельная работа</vt:lpstr>
      <vt:lpstr>Взаимоотношение</vt:lpstr>
      <vt:lpstr>Мотивация к творчеству</vt:lpstr>
      <vt:lpstr>Приятные эмоции</vt:lpstr>
      <vt:lpstr>Творчество— это прекрасный и радостный труд. 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Timur</dc:creator>
  <cp:lastModifiedBy>Артем</cp:lastModifiedBy>
  <cp:revision>306</cp:revision>
  <dcterms:created xsi:type="dcterms:W3CDTF">2016-09-11T09:24:49Z</dcterms:created>
  <dcterms:modified xsi:type="dcterms:W3CDTF">2025-03-04T23:39:25Z</dcterms:modified>
</cp:coreProperties>
</file>