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2" r:id="rId12"/>
    <p:sldId id="263" r:id="rId13"/>
    <p:sldId id="264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50D2CA0-C624-4813-A959-E772B3DFB5C5}">
          <p14:sldIdLst>
            <p14:sldId id="256"/>
            <p14:sldId id="257"/>
            <p14:sldId id="258"/>
            <p14:sldId id="259"/>
            <p14:sldId id="260"/>
            <p14:sldId id="261"/>
            <p14:sldId id="265"/>
            <p14:sldId id="266"/>
            <p14:sldId id="267"/>
            <p14:sldId id="268"/>
            <p14:sldId id="262"/>
            <p14:sldId id="263"/>
            <p14:sldId id="264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C3380-2EAB-478E-88AA-EC675B17C1D3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0AAC2-1FC6-4A37-A358-1A9A09B02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57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C3380-2EAB-478E-88AA-EC675B17C1D3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0AAC2-1FC6-4A37-A358-1A9A09B02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7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C3380-2EAB-478E-88AA-EC675B17C1D3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0AAC2-1FC6-4A37-A358-1A9A09B02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027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C3380-2EAB-478E-88AA-EC675B17C1D3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0AAC2-1FC6-4A37-A358-1A9A09B02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229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C3380-2EAB-478E-88AA-EC675B17C1D3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0AAC2-1FC6-4A37-A358-1A9A09B02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434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C3380-2EAB-478E-88AA-EC675B17C1D3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0AAC2-1FC6-4A37-A358-1A9A09B02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595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C3380-2EAB-478E-88AA-EC675B17C1D3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0AAC2-1FC6-4A37-A358-1A9A09B02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03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C3380-2EAB-478E-88AA-EC675B17C1D3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0AAC2-1FC6-4A37-A358-1A9A09B02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63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C3380-2EAB-478E-88AA-EC675B17C1D3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0AAC2-1FC6-4A37-A358-1A9A09B02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14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C3380-2EAB-478E-88AA-EC675B17C1D3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0AAC2-1FC6-4A37-A358-1A9A09B02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186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C3380-2EAB-478E-88AA-EC675B17C1D3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0AAC2-1FC6-4A37-A358-1A9A09B02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559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C3380-2EAB-478E-88AA-EC675B17C1D3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0AAC2-1FC6-4A37-A358-1A9A09B02F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585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0" i="0" dirty="0" smtClean="0">
                <a:solidFill>
                  <a:srgbClr val="010101"/>
                </a:solidFill>
                <a:effectLst/>
                <a:latin typeface="Georgia" panose="02040502050405020303" pitchFamily="18" charset="0"/>
              </a:rPr>
              <a:t>«ФГОС: внеурочная деятельность – важнейший компонент</a:t>
            </a:r>
            <a:br>
              <a:rPr lang="ru-RU" sz="4000" b="0" i="0" dirty="0" smtClean="0">
                <a:solidFill>
                  <a:srgbClr val="010101"/>
                </a:solidFill>
                <a:effectLst/>
                <a:latin typeface="Georgia" panose="02040502050405020303" pitchFamily="18" charset="0"/>
              </a:rPr>
            </a:br>
            <a:r>
              <a:rPr lang="ru-RU" sz="4000" b="0" i="0" dirty="0" smtClean="0">
                <a:solidFill>
                  <a:srgbClr val="010101"/>
                </a:solidFill>
                <a:effectLst/>
                <a:latin typeface="Georgia" panose="02040502050405020303" pitchFamily="18" charset="0"/>
              </a:rPr>
              <a:t>современного образовательного процесса в школе»</a:t>
            </a:r>
            <a:endParaRPr lang="ru-RU" sz="4000" dirty="0"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33564" y="4325369"/>
            <a:ext cx="3134436" cy="1655762"/>
          </a:xfrm>
        </p:spPr>
        <p:txBody>
          <a:bodyPr/>
          <a:lstStyle/>
          <a:p>
            <a:r>
              <a:rPr lang="ru-RU" dirty="0" smtClean="0">
                <a:latin typeface="Monotype Corsiva" panose="03010101010201010101" pitchFamily="66" charset="0"/>
              </a:rPr>
              <a:t>Зам. директора по ВР</a:t>
            </a:r>
          </a:p>
          <a:p>
            <a:r>
              <a:rPr lang="ru-RU" dirty="0" smtClean="0">
                <a:latin typeface="Monotype Corsiva" panose="03010101010201010101" pitchFamily="66" charset="0"/>
              </a:rPr>
              <a:t>Озимок Е.В.</a:t>
            </a:r>
            <a:endParaRPr lang="ru-RU" dirty="0">
              <a:latin typeface="Monotype Corsiva" panose="03010101010201010101" pitchFamily="66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60" y="3509963"/>
            <a:ext cx="5851241" cy="296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708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3-й уровень – </a:t>
            </a:r>
            <a:br>
              <a:rPr lang="ru-RU" sz="3200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школьник самостоятельно действует в общественной жизни.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4687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Третий уровень результатов – получение школьником опыта самостоятельного социального действия.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Для достижения данного уровня результатов особое значение имеет взаимодействие школьника с социальными субъектами за пределами школы, в открытой общественной среде.</a:t>
            </a:r>
          </a:p>
          <a:p>
            <a:endParaRPr lang="ru-RU" dirty="0"/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28" b="25005"/>
          <a:stretch/>
        </p:blipFill>
        <p:spPr bwMode="auto">
          <a:xfrm>
            <a:off x="3316406" y="4115090"/>
            <a:ext cx="5963621" cy="274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02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7612566"/>
              </p:ext>
            </p:extLst>
          </p:nvPr>
        </p:nvGraphicFramePr>
        <p:xfrm>
          <a:off x="2485330" y="141434"/>
          <a:ext cx="8570793" cy="671656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431764"/>
                <a:gridCol w="3805767"/>
                <a:gridCol w="2630654"/>
                <a:gridCol w="1702608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3135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C00000"/>
                          </a:solidFill>
                          <a:effectLst/>
                          <a:latin typeface="Georgia" panose="02040502050405020303" pitchFamily="18" charset="0"/>
                        </a:rPr>
                        <a:t>№</a:t>
                      </a:r>
                      <a:endParaRPr lang="ru-RU" sz="1800" b="1" i="1" dirty="0">
                        <a:solidFill>
                          <a:srgbClr val="C00000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C00000"/>
                          </a:solidFill>
                          <a:effectLst/>
                          <a:latin typeface="Georgia" panose="02040502050405020303" pitchFamily="18" charset="0"/>
                        </a:rPr>
                        <a:t>кружок</a:t>
                      </a:r>
                      <a:endParaRPr lang="ru-RU" sz="1800" b="1" i="1" dirty="0">
                        <a:solidFill>
                          <a:srgbClr val="C00000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C00000"/>
                          </a:solidFill>
                          <a:effectLst/>
                          <a:latin typeface="Georgia" panose="02040502050405020303" pitchFamily="18" charset="0"/>
                        </a:rPr>
                        <a:t>руководитель</a:t>
                      </a:r>
                      <a:endParaRPr lang="ru-RU" sz="1800" b="1" i="1" dirty="0">
                        <a:solidFill>
                          <a:srgbClr val="C00000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C00000"/>
                          </a:solidFill>
                          <a:effectLst/>
                          <a:latin typeface="Georgia" panose="02040502050405020303" pitchFamily="18" charset="0"/>
                        </a:rPr>
                        <a:t>класс</a:t>
                      </a:r>
                      <a:endParaRPr lang="ru-RU" sz="1800" b="1" i="1" dirty="0">
                        <a:solidFill>
                          <a:srgbClr val="C00000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7428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Georgia" panose="02040502050405020303" pitchFamily="18" charset="0"/>
                        </a:rPr>
                        <a:t>Спортивно-оздоровительное</a:t>
                      </a:r>
                      <a:endParaRPr lang="ru-RU" sz="16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Здоровичок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Косицына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С.В.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1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92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2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«Здоровей-ка»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Лебедева Е.Г.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2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92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3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«Планета здоровья»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Шашкина О.И.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4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3441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4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«В здоровом теле здоровый дух»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Кисленко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Е.В.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8 «б»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7428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обще интеллектуальное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«Чтение с увлечением»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Лебедева Е.Г.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2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92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2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Инфознайка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Терехова С.В.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6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92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3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«Шашки»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Королева Е.В.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7 «б»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92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4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«Сундучок истории»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Степанова С.А.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9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7428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общекультурное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Самоделкин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Косицына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С.В.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1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92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2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«Умелые ручки»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Невгод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И.А.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3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92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3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«Умелые ручки»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Шашкина О.И.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4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7428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духовно-нравственное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43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Театральный кружок «Маски»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Кимлик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 Н.С.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8 «а»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92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2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«Мой родной край»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Королева Е.В.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7 «б»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7428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социальное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«Тропинки к профессии»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Ремез Т.Н.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5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2929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2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«В мире профессий»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Локтева Д.И.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7 «а»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  <a:tr h="3346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3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«На пороге взрослой жизни»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Озимок Е.В.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</a:rPr>
                        <a:t>10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601" marR="48601" marT="0" marB="0"/>
                </a:tc>
              </a:tr>
            </a:tbl>
          </a:graphicData>
        </a:graphic>
      </p:graphicFrame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34"/>
          <a:stretch/>
        </p:blipFill>
        <p:spPr bwMode="auto">
          <a:xfrm>
            <a:off x="551360" y="3275462"/>
            <a:ext cx="2329755" cy="319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99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8400163"/>
              </p:ext>
            </p:extLst>
          </p:nvPr>
        </p:nvGraphicFramePr>
        <p:xfrm>
          <a:off x="1235747" y="4147059"/>
          <a:ext cx="8208502" cy="21308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4497"/>
                <a:gridCol w="2907401"/>
                <a:gridCol w="2273302"/>
                <a:gridCol w="335322"/>
                <a:gridCol w="1937980"/>
              </a:tblGrid>
              <a:tr h="4330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кружок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руководитель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класс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Доп. образование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«Сказка за сказкой»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Огнева Н.А.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2, 3, 7 «б» классы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Georgia" panose="02040502050405020303" pitchFamily="18" charset="0"/>
                        </a:rPr>
                        <a:t>2</a:t>
                      </a:r>
                      <a:endParaRPr lang="ru-RU" sz="20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«Театр теней»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Огнева Н.А.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4, 8 «а» классы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Georgia" panose="02040502050405020303" pitchFamily="18" charset="0"/>
                        </a:rPr>
                        <a:t>3</a:t>
                      </a:r>
                      <a:endParaRPr lang="ru-RU" sz="20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Georgia" panose="02040502050405020303" pitchFamily="18" charset="0"/>
                        </a:rPr>
                        <a:t>«Чудо ручки»</a:t>
                      </a:r>
                      <a:endParaRPr lang="ru-RU" sz="20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Гальперина Е.Н.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3, 4, 5, 6 классы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62730"/>
              </p:ext>
            </p:extLst>
          </p:nvPr>
        </p:nvGraphicFramePr>
        <p:xfrm>
          <a:off x="2861670" y="1341744"/>
          <a:ext cx="8208502" cy="1630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4497"/>
                <a:gridCol w="2907401"/>
                <a:gridCol w="2273302"/>
                <a:gridCol w="2273302"/>
              </a:tblGrid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Внеурочное занятие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«Разговоры о важном»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Классные руководители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1-10 классы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Georgia" panose="02040502050405020303" pitchFamily="18" charset="0"/>
                        </a:rPr>
                        <a:t>2</a:t>
                      </a:r>
                      <a:endParaRPr lang="ru-RU" sz="18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Georgia" panose="02040502050405020303" pitchFamily="18" charset="0"/>
                        </a:rPr>
                        <a:t>«Дорога и Дети»</a:t>
                      </a:r>
                      <a:endParaRPr lang="ru-RU" sz="200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Классные руководители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Georgia" panose="02040502050405020303" pitchFamily="18" charset="0"/>
                        </a:rPr>
                        <a:t>1-10 классы</a:t>
                      </a:r>
                      <a:endParaRPr lang="ru-RU" sz="2000" dirty="0"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428" y="3043451"/>
            <a:ext cx="1364112" cy="157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354" y="272954"/>
            <a:ext cx="1245670" cy="164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13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419" y="1389554"/>
            <a:ext cx="4293595" cy="445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9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1030" y="624622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400" dirty="0">
                <a:solidFill>
                  <a:srgbClr val="212529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4400" dirty="0" smtClean="0">
                <a:solidFill>
                  <a:srgbClr val="212529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неурочная деятельность должна быть интересна учащимся, только тогда она может принести ощутимые положительные плоды.  </a:t>
            </a:r>
          </a:p>
          <a:p>
            <a:pPr marL="0" indent="0" algn="ctr">
              <a:buNone/>
            </a:pPr>
            <a:r>
              <a:rPr lang="ru-RU" sz="4400" dirty="0" smtClean="0">
                <a:solidFill>
                  <a:srgbClr val="212529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И потому важнейшая задача   педагогического коллектива -  сделать внеурочную деятельность полезной и привлекательной для каждого ученика. </a:t>
            </a:r>
            <a:endParaRPr lang="ru-RU" sz="4400" dirty="0">
              <a:latin typeface="Monotype Corsiva" panose="03010101010201010101" pitchFamily="66" charset="0"/>
            </a:endParaRPr>
          </a:p>
        </p:txBody>
      </p:sp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599" y="4036516"/>
            <a:ext cx="2688609" cy="282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0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4677" y="692861"/>
            <a:ext cx="10515600" cy="435133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Уильям Уорд сказал: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i="1" dirty="0" smtClean="0">
                <a:latin typeface="Georgia" panose="02040502050405020303" pitchFamily="18" charset="0"/>
              </a:rPr>
              <a:t>«Посредственный - учитель излагает. Хороший учитель объясняет. Выдающийся учитель показывает. Великий учитель вдохновляет».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928" y="2868530"/>
            <a:ext cx="5036923" cy="376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7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9731" y="706508"/>
            <a:ext cx="5376080" cy="5475928"/>
          </a:xfrm>
        </p:spPr>
        <p:txBody>
          <a:bodyPr>
            <a:normAutofit/>
          </a:bodyPr>
          <a:lstStyle/>
          <a:p>
            <a:pPr marL="95250" indent="0" algn="just">
              <a:spcAft>
                <a:spcPts val="0"/>
              </a:spcAft>
              <a:buNone/>
            </a:pPr>
            <a:r>
              <a:rPr lang="ru-RU" i="1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Только та школа становится очагом духовной жизни, где помимо интересных уроков имеются и успешно применяются самые разнообразные формы развития учащихся вне уроков.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4863" indent="0" algn="r">
              <a:spcAft>
                <a:spcPts val="0"/>
              </a:spcAft>
              <a:buNone/>
            </a:pPr>
            <a:r>
              <a:rPr lang="ru-RU" dirty="0" smtClean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В. А. Сухомлинский.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1" y="0"/>
            <a:ext cx="6857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0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223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Georgia" panose="02040502050405020303" pitchFamily="18" charset="0"/>
              </a:rPr>
              <a:t>Внеурочная деятельность</a:t>
            </a:r>
            <a:endParaRPr lang="ru-RU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38200" y="1364777"/>
            <a:ext cx="10515600" cy="391690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0" i="0" dirty="0" smtClean="0">
                <a:effectLst/>
                <a:latin typeface="Georgia" panose="02040502050405020303" pitchFamily="18" charset="0"/>
              </a:rPr>
              <a:t>Внеурочная деятельность является составной частью учебно-воспитательного процесса и одной из форм организации свободного времени обучающихся.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400" b="0" i="0" dirty="0" smtClean="0">
              <a:effectLst/>
              <a:latin typeface="Georgia" panose="02040502050405020303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latin typeface="Georgia" panose="02040502050405020303" pitchFamily="18" charset="0"/>
              </a:rPr>
              <a:t>Под внеурочной деятельностью понимается образовательная деятельность, направленная на достижение результатов освоения АООП и осуществляемая в формах, отличных от классно-урочной, таким образом внеурочная деятельность объединяет все, кроме учебной, виды деятельности обучающихся, в которых возможно и целесообразно решение задач их воспитания и социализации.</a:t>
            </a:r>
            <a:endParaRPr lang="ru-RU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89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78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внеурочной деятельности являются: </a:t>
            </a:r>
            <a:endParaRPr lang="ru-RU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212529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достижения обучающегося необходимого для жизни в обществе социального опыта и формирования принимаемой обществом системы ценностей,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212529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всестороннего развития и социализации каждого обучающегося с умственной отсталостью,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212529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воспитывающей среды, обеспечивающей развитие социальных, интеллектуальных интересов, учащихся в свободное время.</a:t>
            </a: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06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214999"/>
            <a:ext cx="10515600" cy="75399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Основные 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968990"/>
            <a:ext cx="10776045" cy="5636526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- </a:t>
            </a:r>
            <a:r>
              <a:rPr lang="ru-RU" sz="3300" dirty="0" smtClean="0">
                <a:latin typeface="Georgia" panose="02040502050405020303" pitchFamily="18" charset="0"/>
              </a:rPr>
              <a:t>коррекция всех компонентов психофизического, интеллектуального, личностного развития обучающихся с умственной отсталостью с учетом их возрастных и индивидуальных особенностей;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Georgia" panose="02040502050405020303" pitchFamily="18" charset="0"/>
              </a:rPr>
              <a:t>- развитие активности, самостоятельности и независимости в повседневной жизни;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Georgia" panose="02040502050405020303" pitchFamily="18" charset="0"/>
              </a:rPr>
              <a:t>- развитие возможных избирательных способностей и интересов ребенка в разных видах деятельности;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Georgia" panose="02040502050405020303" pitchFamily="18" charset="0"/>
              </a:rPr>
              <a:t>- формирование основ нравственного самосознания личности, умения правильно оценивать окружающее и самих себя,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Georgia" panose="02040502050405020303" pitchFamily="18" charset="0"/>
              </a:rPr>
              <a:t>- формирование эстетических потребностей, ценностей и чувств;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Georgia" panose="02040502050405020303" pitchFamily="18" charset="0"/>
              </a:rPr>
              <a:t>- развитие трудолюбия, способности к преодолению трудностей, целеустремлённости и настойчивости в достижении результата;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Georgia" panose="02040502050405020303" pitchFamily="18" charset="0"/>
              </a:rPr>
              <a:t>- расширение представлений ребенка о мире и о себе, его социального опыта;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Georgia" panose="02040502050405020303" pitchFamily="18" charset="0"/>
              </a:rPr>
              <a:t>- формирование положительного отношения к базовым общественным ценностям;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Georgia" panose="02040502050405020303" pitchFamily="18" charset="0"/>
              </a:rPr>
              <a:t>- формирование умений, навыков социального общения людей;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Georgia" panose="02040502050405020303" pitchFamily="18" charset="0"/>
              </a:rPr>
              <a:t>- расширение круга общения, выход обучающегося за пределы семьи и образовательной организации;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Georgia" panose="02040502050405020303" pitchFamily="18" charset="0"/>
              </a:rPr>
              <a:t>- развитие навыков осуществления сотрудничества с педагогами, сверстниками, родителями, старшими детьми в решении общих проблем;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Georgia" panose="02040502050405020303" pitchFamily="18" charset="0"/>
              </a:rPr>
              <a:t>- укрепление доверия к другим людям;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300" dirty="0" smtClean="0">
                <a:latin typeface="Georgia" panose="02040502050405020303" pitchFamily="18" charset="0"/>
              </a:rPr>
              <a:t>- развитие доброжелательности и эмоциональной отзывчивости, понимания других людей и сопереживание им.</a:t>
            </a:r>
          </a:p>
          <a:p>
            <a:pPr marL="0" indent="0" algn="just">
              <a:buNone/>
            </a:pPr>
            <a:endParaRPr lang="ru-RU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3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Georgia" panose="02040502050405020303" pitchFamily="18" charset="0"/>
              </a:rPr>
              <a:t>Основные </a:t>
            </a:r>
            <a:r>
              <a:rPr lang="ru-RU" dirty="0" smtClean="0">
                <a:solidFill>
                  <a:srgbClr val="FF0000"/>
                </a:solidFill>
                <a:latin typeface="Georgia" panose="02040502050405020303" pitchFamily="18" charset="0"/>
              </a:rPr>
              <a:t>направления внеурочной деятельности: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053919" cy="3592536"/>
          </a:xfrm>
        </p:spPr>
        <p:txBody>
          <a:bodyPr/>
          <a:lstStyle/>
          <a:p>
            <a:r>
              <a:rPr lang="ru-RU" dirty="0" smtClean="0">
                <a:latin typeface="Georgia" panose="02040502050405020303" pitchFamily="18" charset="0"/>
              </a:rPr>
              <a:t>коррекционно-развивающее;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духовно-нравственное;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спортивно-оздоровительное;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социальное;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обще интеллектуальное;</a:t>
            </a:r>
          </a:p>
          <a:p>
            <a:r>
              <a:rPr lang="ru-RU" dirty="0" smtClean="0">
                <a:latin typeface="Georgia" panose="02040502050405020303" pitchFamily="18" charset="0"/>
              </a:rPr>
              <a:t>общекультурное.</a:t>
            </a: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880" y="2035791"/>
            <a:ext cx="5772938" cy="432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37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0409"/>
            <a:ext cx="10515600" cy="11361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езультаты внеурочной деятельности</a:t>
            </a:r>
            <a:endParaRPr lang="ru-RU" sz="4000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96538"/>
            <a:ext cx="10515600" cy="5268035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212529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В результате реализации программы внеурочной деятельности должно обеспечиваться достижение обучающимися с умственной отсталостью: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212529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воспитательных результатов — духовно-нравственных приобретений, которые обучающийся получил вследствие участия в той или иной деятельности (например, приобрёл, некое знание о себе и окружающих, опыт самостоятельного действия, любви к близким и уважения к окружающим, пережил и прочувствовал нечто как ценность);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rgbClr val="212529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эффекта — последствия результата, того, к чему привело достижение результата (развитие обучающегося как личности, формирование его социальной компетентности, чувства патриотизма и т. д.).</a:t>
            </a:r>
            <a:endParaRPr lang="ru-RU" sz="2400" dirty="0" smtClean="0"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677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1-й уровень – </a:t>
            </a:r>
            <a:br>
              <a:rPr lang="ru-RU" sz="3200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школьник знает и понимает общественную жизнь.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4788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Первый уровень результатов – приобретение школьником социальных знаний (об общественных нормах, об устройстве общества, о социально одобряемых и неодобряемых формах поведения в обществе и т.п.), понимания социальной реальности и повседневной жизни.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Для достижения данного уровня результатов особое значение имеет взаимодействие ученика со своими учителями (в основном и дополнительном образовании) как значимыми для него носителями социального знания и повседневного опыта.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66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424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2-й уровень – </a:t>
            </a:r>
            <a:br>
              <a:rPr lang="ru-RU" sz="3200" dirty="0" smtClean="0">
                <a:solidFill>
                  <a:srgbClr val="FF0000"/>
                </a:solidFill>
                <a:latin typeface="Georgia" panose="02040502050405020303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школьник ценит общественную жизнь.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Второй уровень результатов – получение школьником опыта переживания и позитивного отношения к базовым ценностям общества (человек, семья, Отечество, природа, мир, знания, труд, культура), ценностного отношения к социальной реальности в целом.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latin typeface="Georgia" panose="02040502050405020303" pitchFamily="18" charset="0"/>
              </a:rPr>
              <a:t>Для достижения данного уровня результатов особое значение имеет равноправное взаимодействие школьника с другими школьниками на уровне класса, школы, то есть в защищенной, дружественной ему среде.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795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859</Words>
  <Application>Microsoft Office PowerPoint</Application>
  <PresentationFormat>Широкоэкранный</PresentationFormat>
  <Paragraphs>154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Georgia</vt:lpstr>
      <vt:lpstr>Monotype Corsiva</vt:lpstr>
      <vt:lpstr>Times New Roman</vt:lpstr>
      <vt:lpstr>Тема Office</vt:lpstr>
      <vt:lpstr>«ФГОС: внеурочная деятельность – важнейший компонент современного образовательного процесса в школе»</vt:lpstr>
      <vt:lpstr>Презентация PowerPoint</vt:lpstr>
      <vt:lpstr>Внеурочная деятельность</vt:lpstr>
      <vt:lpstr>Целью внеурочной деятельности являются: </vt:lpstr>
      <vt:lpstr>Основные задачи:</vt:lpstr>
      <vt:lpstr>Основные направления внеурочной деятельности:</vt:lpstr>
      <vt:lpstr>Результаты внеурочной деятельности</vt:lpstr>
      <vt:lpstr>1-й уровень –  школьник знает и понимает общественную жизнь.</vt:lpstr>
      <vt:lpstr>2-й уровень –  школьник ценит общественную жизнь.</vt:lpstr>
      <vt:lpstr>3-й уровень –  школьник самостоятельно действует в общественной жизни.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«ФГОС: внеурочная деятельность – важнейший компонент современного образовательного процесса в школе»</dc:title>
  <dc:creator>Учетная запись Майкрософт</dc:creator>
  <cp:lastModifiedBy>Учетная запись Майкрософт</cp:lastModifiedBy>
  <cp:revision>15</cp:revision>
  <dcterms:created xsi:type="dcterms:W3CDTF">2025-03-04T06:57:53Z</dcterms:created>
  <dcterms:modified xsi:type="dcterms:W3CDTF">2025-03-17T10:54:35Z</dcterms:modified>
</cp:coreProperties>
</file>