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7" autoAdjust="0"/>
    <p:restoredTop sz="94676" autoAdjust="0"/>
  </p:normalViewPr>
  <p:slideViewPr>
    <p:cSldViewPr>
      <p:cViewPr varScale="1">
        <p:scale>
          <a:sx n="87" d="100"/>
          <a:sy n="87" d="100"/>
        </p:scale>
        <p:origin x="-1458"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ru-RU" smtClean="0"/>
              <a:t>Образец заголовка</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3A4FD3D-F31A-4204-9169-40C26A38725D}" type="datetimeFigureOut">
              <a:rPr lang="ru-RU" smtClean="0"/>
              <a:t>21.05.2020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C0F382B-60B7-4A06-BF0A-D6F7A2A9B666}" type="slidenum">
              <a:rPr lang="ru-RU" smtClean="0"/>
              <a:t>‹#›</a:t>
            </a:fld>
            <a:endParaRPr lang="ru-RU"/>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3A4FD3D-F31A-4204-9169-40C26A38725D}" type="datetimeFigureOut">
              <a:rPr lang="ru-RU" smtClean="0"/>
              <a:t>21.05.2020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C0F382B-60B7-4A06-BF0A-D6F7A2A9B666}"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3A4FD3D-F31A-4204-9169-40C26A38725D}" type="datetimeFigureOut">
              <a:rPr lang="ru-RU" smtClean="0"/>
              <a:t>21.05.2020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C0F382B-60B7-4A06-BF0A-D6F7A2A9B666}"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3A4FD3D-F31A-4204-9169-40C26A38725D}" type="datetimeFigureOut">
              <a:rPr lang="ru-RU" smtClean="0"/>
              <a:t>21.05.2020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C0F382B-60B7-4A06-BF0A-D6F7A2A9B666}"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3A4FD3D-F31A-4204-9169-40C26A38725D}" type="datetimeFigureOut">
              <a:rPr lang="ru-RU" smtClean="0"/>
              <a:t>21.05.2020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C0F382B-60B7-4A06-BF0A-D6F7A2A9B666}" type="slidenum">
              <a:rPr lang="ru-RU" smtClean="0"/>
              <a:t>‹#›</a:t>
            </a:fld>
            <a:endParaRPr lang="ru-RU"/>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4"/>
          <p:cNvSpPr>
            <a:spLocks noGrp="1"/>
          </p:cNvSpPr>
          <p:nvPr>
            <p:ph type="dt" sz="half" idx="10"/>
          </p:nvPr>
        </p:nvSpPr>
        <p:spPr/>
        <p:txBody>
          <a:bodyPr/>
          <a:lstStyle/>
          <a:p>
            <a:fld id="{23A4FD3D-F31A-4204-9169-40C26A38725D}" type="datetimeFigureOut">
              <a:rPr lang="ru-RU" smtClean="0"/>
              <a:t>21.05.2020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C0F382B-60B7-4A06-BF0A-D6F7A2A9B666}"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23A4FD3D-F31A-4204-9169-40C26A38725D}" type="datetimeFigureOut">
              <a:rPr lang="ru-RU" smtClean="0"/>
              <a:t>21.05.2020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C0F382B-60B7-4A06-BF0A-D6F7A2A9B666}" type="slidenum">
              <a:rPr lang="ru-RU" smtClean="0"/>
              <a:t>‹#›</a:t>
            </a:fld>
            <a:endParaRPr lang="ru-RU"/>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23A4FD3D-F31A-4204-9169-40C26A38725D}" type="datetimeFigureOut">
              <a:rPr lang="ru-RU" smtClean="0"/>
              <a:t>21.05.2020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C0F382B-60B7-4A06-BF0A-D6F7A2A9B666}"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A4FD3D-F31A-4204-9169-40C26A38725D}" type="datetimeFigureOut">
              <a:rPr lang="ru-RU" smtClean="0"/>
              <a:t>21.05.2020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C0F382B-60B7-4A06-BF0A-D6F7A2A9B666}"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ru-RU" smtClean="0"/>
              <a:t>Образец заголовка</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3A4FD3D-F31A-4204-9169-40C26A38725D}" type="datetimeFigureOut">
              <a:rPr lang="ru-RU" smtClean="0"/>
              <a:t>21.05.2020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C0F382B-60B7-4A06-BF0A-D6F7A2A9B666}" type="slidenum">
              <a:rPr lang="ru-RU" smtClean="0"/>
              <a:t>‹#›</a:t>
            </a:fld>
            <a:endParaRPr lang="ru-RU"/>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ru-RU" smtClean="0"/>
              <a:t>Образец заголовка</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3A4FD3D-F31A-4204-9169-40C26A38725D}" type="datetimeFigureOut">
              <a:rPr lang="ru-RU" smtClean="0"/>
              <a:t>21.05.2020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C0F382B-60B7-4A06-BF0A-D6F7A2A9B666}"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23A4FD3D-F31A-4204-9169-40C26A38725D}" type="datetimeFigureOut">
              <a:rPr lang="ru-RU" smtClean="0"/>
              <a:t>21.05.2020</a:t>
            </a:fld>
            <a:endParaRPr lang="ru-RU"/>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ru-RU"/>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C0F382B-60B7-4A06-BF0A-D6F7A2A9B666}" type="slidenum">
              <a:rPr lang="ru-RU" smtClean="0"/>
              <a:t>‹#›</a:t>
            </a:fld>
            <a:endParaRPr lang="ru-RU"/>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836712"/>
            <a:ext cx="7772400" cy="1470025"/>
          </a:xfrm>
        </p:spPr>
        <p:txBody>
          <a:bodyPr>
            <a:normAutofit/>
          </a:bodyPr>
          <a:lstStyle/>
          <a:p>
            <a:r>
              <a:rPr lang="ru-RU" sz="4000" b="1" i="1" dirty="0" smtClean="0">
                <a:solidFill>
                  <a:srgbClr val="FF0000"/>
                </a:solidFill>
                <a:effectLst>
                  <a:outerShdw blurRad="38100" dist="38100" dir="2700000" algn="tl">
                    <a:srgbClr val="000000">
                      <a:alpha val="43137"/>
                    </a:srgbClr>
                  </a:outerShdw>
                </a:effectLst>
              </a:rPr>
              <a:t>   О подвиге, о доблести, о славе!</a:t>
            </a:r>
            <a:endParaRPr lang="ru-RU" sz="4000" b="1" i="1" dirty="0">
              <a:solidFill>
                <a:srgbClr val="FF0000"/>
              </a:solidFill>
              <a:effectLst>
                <a:outerShdw blurRad="38100" dist="38100" dir="2700000" algn="tl">
                  <a:srgbClr val="000000">
                    <a:alpha val="43137"/>
                  </a:srgbClr>
                </a:outerShdw>
              </a:effectLst>
            </a:endParaRPr>
          </a:p>
        </p:txBody>
      </p:sp>
      <p:sp>
        <p:nvSpPr>
          <p:cNvPr id="3" name="Подзаголовок 2"/>
          <p:cNvSpPr>
            <a:spLocks noGrp="1"/>
          </p:cNvSpPr>
          <p:nvPr>
            <p:ph type="subTitle" idx="1"/>
          </p:nvPr>
        </p:nvSpPr>
        <p:spPr>
          <a:xfrm>
            <a:off x="1043608" y="4797152"/>
            <a:ext cx="6576392" cy="917848"/>
          </a:xfrm>
        </p:spPr>
        <p:txBody>
          <a:bodyPr/>
          <a:lstStyle/>
          <a:p>
            <a:r>
              <a:rPr lang="ru-RU" dirty="0" smtClean="0">
                <a:solidFill>
                  <a:srgbClr val="C00000"/>
                </a:solidFill>
                <a:effectLst>
                  <a:outerShdw blurRad="38100" dist="38100" dir="2700000" algn="tl">
                    <a:srgbClr val="000000">
                      <a:alpha val="43137"/>
                    </a:srgbClr>
                  </a:outerShdw>
                </a:effectLst>
              </a:rPr>
              <a:t>          Презентация </a:t>
            </a:r>
            <a:r>
              <a:rPr lang="ru-RU" dirty="0" err="1" smtClean="0">
                <a:solidFill>
                  <a:srgbClr val="C00000"/>
                </a:solidFill>
                <a:effectLst>
                  <a:outerShdw blurRad="38100" dist="38100" dir="2700000" algn="tl">
                    <a:srgbClr val="000000">
                      <a:alpha val="43137"/>
                    </a:srgbClr>
                  </a:outerShdw>
                </a:effectLst>
              </a:rPr>
              <a:t>Михина</a:t>
            </a:r>
            <a:r>
              <a:rPr lang="ru-RU" dirty="0" smtClean="0">
                <a:solidFill>
                  <a:srgbClr val="C00000"/>
                </a:solidFill>
                <a:effectLst>
                  <a:outerShdw blurRad="38100" dist="38100" dir="2700000" algn="tl">
                    <a:srgbClr val="000000">
                      <a:alpha val="43137"/>
                    </a:srgbClr>
                  </a:outerShdw>
                </a:effectLst>
              </a:rPr>
              <a:t> Данилы.</a:t>
            </a:r>
            <a:endParaRPr lang="ru-RU"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12876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5656" y="4653136"/>
            <a:ext cx="6781800" cy="1600200"/>
          </a:xfrm>
        </p:spPr>
        <p:txBody>
          <a:bodyPr>
            <a:normAutofit fontScale="90000"/>
          </a:bodyPr>
          <a:lstStyle/>
          <a:p>
            <a:r>
              <a:rPr lang="ru-RU" dirty="0"/>
              <a:t> </a:t>
            </a:r>
            <a:r>
              <a:rPr lang="ru-RU" dirty="0">
                <a:solidFill>
                  <a:srgbClr val="C00000"/>
                </a:solidFill>
                <a:effectLst>
                  <a:outerShdw blurRad="38100" dist="38100" dir="2700000" algn="tl">
                    <a:srgbClr val="000000">
                      <a:alpha val="43137"/>
                    </a:srgbClr>
                  </a:outerShdw>
                </a:effectLst>
              </a:rPr>
              <a:t>Мой земляк Иосиф </a:t>
            </a:r>
            <a:r>
              <a:rPr lang="ru-RU" dirty="0" smtClean="0">
                <a:solidFill>
                  <a:srgbClr val="C00000"/>
                </a:solidFill>
                <a:effectLst>
                  <a:outerShdw blurRad="38100" dist="38100" dir="2700000" algn="tl">
                    <a:srgbClr val="000000">
                      <a:alpha val="43137"/>
                    </a:srgbClr>
                  </a:outerShdw>
                </a:effectLst>
              </a:rPr>
              <a:t>  Романович </a:t>
            </a:r>
            <a:r>
              <a:rPr lang="ru-RU" dirty="0">
                <a:solidFill>
                  <a:srgbClr val="C00000"/>
                </a:solidFill>
                <a:effectLst>
                  <a:outerShdw blurRad="38100" dist="38100" dir="2700000" algn="tl">
                    <a:srgbClr val="000000">
                      <a:alpha val="43137"/>
                    </a:srgbClr>
                  </a:outerShdw>
                </a:effectLst>
              </a:rPr>
              <a:t>Бумагин</a:t>
            </a: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59832" y="980728"/>
            <a:ext cx="2422756" cy="3441415"/>
          </a:xfrm>
          <a:ln>
            <a:solidFill>
              <a:srgbClr val="C00000"/>
            </a:solidFill>
          </a:ln>
        </p:spPr>
      </p:pic>
    </p:spTree>
    <p:extLst>
      <p:ext uri="{BB962C8B-B14F-4D97-AF65-F5344CB8AC3E}">
        <p14:creationId xmlns:p14="http://schemas.microsoft.com/office/powerpoint/2010/main" val="24588549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1166843"/>
            <a:ext cx="7560840" cy="4062651"/>
          </a:xfrm>
          <a:prstGeom prst="rect">
            <a:avLst/>
          </a:prstGeom>
        </p:spPr>
        <p:txBody>
          <a:bodyPr wrap="square">
            <a:spAutoFit/>
          </a:bodyPr>
          <a:lstStyle/>
          <a:p>
            <a:r>
              <a:rPr lang="ru-RU" sz="2400" u="sng" dirty="0" smtClean="0">
                <a:solidFill>
                  <a:srgbClr val="C00000"/>
                </a:solidFill>
                <a:latin typeface="+mj-lt"/>
              </a:rPr>
              <a:t>Дата рождения</a:t>
            </a:r>
            <a:r>
              <a:rPr lang="ru-RU" sz="2400" dirty="0" smtClean="0"/>
              <a:t>	</a:t>
            </a:r>
            <a:r>
              <a:rPr lang="ru-RU" dirty="0" smtClean="0"/>
              <a:t>                       17 октября 1907</a:t>
            </a:r>
          </a:p>
          <a:p>
            <a:r>
              <a:rPr lang="ru-RU" sz="2400" u="sng" dirty="0" smtClean="0">
                <a:solidFill>
                  <a:srgbClr val="C00000"/>
                </a:solidFill>
                <a:latin typeface="+mj-lt"/>
              </a:rPr>
              <a:t>Место рождения</a:t>
            </a:r>
            <a:r>
              <a:rPr lang="ru-RU" sz="2400" dirty="0" smtClean="0"/>
              <a:t>	</a:t>
            </a:r>
            <a:r>
              <a:rPr lang="ru-RU" dirty="0" smtClean="0"/>
              <a:t>                       Витебск, Российская    империя                </a:t>
            </a:r>
          </a:p>
          <a:p>
            <a:r>
              <a:rPr lang="ru-RU" sz="2400" u="sng" dirty="0" smtClean="0">
                <a:solidFill>
                  <a:srgbClr val="C00000"/>
                </a:solidFill>
                <a:latin typeface="+mj-lt"/>
              </a:rPr>
              <a:t>Дата смерти</a:t>
            </a:r>
            <a:r>
              <a:rPr lang="ru-RU" dirty="0" smtClean="0"/>
              <a:t>	                                       24 апреля 1945 (37 лет)</a:t>
            </a:r>
          </a:p>
          <a:p>
            <a:r>
              <a:rPr lang="ru-RU" sz="2400" u="sng" dirty="0" smtClean="0">
                <a:solidFill>
                  <a:srgbClr val="C00000"/>
                </a:solidFill>
                <a:latin typeface="+mj-lt"/>
              </a:rPr>
              <a:t>Место смерти    </a:t>
            </a:r>
            <a:r>
              <a:rPr lang="ru-RU" dirty="0" smtClean="0"/>
              <a:t>	                       Бреслау</a:t>
            </a:r>
          </a:p>
          <a:p>
            <a:r>
              <a:rPr lang="ru-RU" sz="2400" u="sng" dirty="0" smtClean="0">
                <a:solidFill>
                  <a:srgbClr val="C00000"/>
                </a:solidFill>
                <a:latin typeface="+mj-lt"/>
              </a:rPr>
              <a:t>Принадлежность</a:t>
            </a:r>
            <a:r>
              <a:rPr lang="ru-RU" sz="2400" dirty="0" smtClean="0"/>
              <a:t>	                 </a:t>
            </a:r>
            <a:r>
              <a:rPr lang="ru-RU" dirty="0" smtClean="0"/>
              <a:t>СССР</a:t>
            </a:r>
          </a:p>
          <a:p>
            <a:r>
              <a:rPr lang="ru-RU" sz="2400" u="sng" dirty="0" smtClean="0">
                <a:solidFill>
                  <a:srgbClr val="C00000"/>
                </a:solidFill>
                <a:latin typeface="+mj-lt"/>
              </a:rPr>
              <a:t>Род войск</a:t>
            </a:r>
            <a:r>
              <a:rPr lang="ru-RU" dirty="0" smtClean="0"/>
              <a:t>	                                      Пехота</a:t>
            </a:r>
          </a:p>
          <a:p>
            <a:r>
              <a:rPr lang="ru-RU" sz="2400" u="sng" dirty="0" smtClean="0">
                <a:solidFill>
                  <a:srgbClr val="C00000"/>
                </a:solidFill>
                <a:latin typeface="+mj-lt"/>
              </a:rPr>
              <a:t>Годы службы</a:t>
            </a:r>
            <a:r>
              <a:rPr lang="ru-RU" dirty="0" smtClean="0"/>
              <a:t>	                      1929—1945 (с перерывом)</a:t>
            </a:r>
          </a:p>
          <a:p>
            <a:r>
              <a:rPr lang="ru-RU" sz="2400" u="sng" dirty="0" smtClean="0">
                <a:solidFill>
                  <a:srgbClr val="C00000"/>
                </a:solidFill>
                <a:latin typeface="+mj-lt"/>
              </a:rPr>
              <a:t>Звание</a:t>
            </a:r>
            <a:r>
              <a:rPr lang="ru-RU" sz="2400" dirty="0" smtClean="0">
                <a:solidFill>
                  <a:srgbClr val="C00000"/>
                </a:solidFill>
              </a:rPr>
              <a:t>	</a:t>
            </a:r>
            <a:r>
              <a:rPr lang="ru-RU" sz="2400" dirty="0" smtClean="0"/>
              <a:t>                             </a:t>
            </a:r>
            <a:r>
              <a:rPr lang="ru-RU" dirty="0" smtClean="0"/>
              <a:t>лейтенант</a:t>
            </a:r>
          </a:p>
          <a:p>
            <a:r>
              <a:rPr lang="ru-RU" sz="2400" u="sng" dirty="0" smtClean="0">
                <a:solidFill>
                  <a:srgbClr val="C00000"/>
                </a:solidFill>
                <a:latin typeface="+mj-lt"/>
              </a:rPr>
              <a:t>Сражения/войны</a:t>
            </a:r>
            <a:r>
              <a:rPr lang="ru-RU" sz="2400" dirty="0" smtClean="0"/>
              <a:t>	                </a:t>
            </a:r>
            <a:r>
              <a:rPr lang="ru-RU" dirty="0" smtClean="0"/>
              <a:t>Великая Отечественная     война</a:t>
            </a:r>
          </a:p>
          <a:p>
            <a:r>
              <a:rPr lang="ru-RU" sz="2400" u="sng" dirty="0" smtClean="0">
                <a:solidFill>
                  <a:srgbClr val="C00000"/>
                </a:solidFill>
                <a:latin typeface="+mj-lt"/>
              </a:rPr>
              <a:t>Награды и премии</a:t>
            </a:r>
            <a:r>
              <a:rPr lang="ru-RU" dirty="0" smtClean="0"/>
              <a:t>	                     Герой Советского Союза                          	                                                     Орден Ленина</a:t>
            </a:r>
            <a:endParaRPr lang="ru-RU" dirty="0"/>
          </a:p>
        </p:txBody>
      </p:sp>
    </p:spTree>
    <p:extLst>
      <p:ext uri="{BB962C8B-B14F-4D97-AF65-F5344CB8AC3E}">
        <p14:creationId xmlns:p14="http://schemas.microsoft.com/office/powerpoint/2010/main" val="2978121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70923" y="1484784"/>
            <a:ext cx="7560840" cy="3970318"/>
          </a:xfrm>
          <a:prstGeom prst="rect">
            <a:avLst/>
          </a:prstGeom>
        </p:spPr>
        <p:txBody>
          <a:bodyPr wrap="square">
            <a:spAutoFit/>
          </a:bodyPr>
          <a:lstStyle/>
          <a:p>
            <a:r>
              <a:rPr lang="ru-RU" dirty="0" smtClean="0"/>
              <a:t>Родился в семье рабочего. Еврей. Член ВКП(б) с 1932 года. Окончил 7 классов. Работал в городе Биробиджане Еврейской автономной области (РСФСР, СССР) на обозном заводе (завод «Дальсельмаш»).</a:t>
            </a:r>
          </a:p>
          <a:p>
            <a:r>
              <a:rPr lang="ru-RU" dirty="0" smtClean="0"/>
              <a:t>В Красной армии с 5 мая 1941 года.</a:t>
            </a:r>
          </a:p>
          <a:p>
            <a:r>
              <a:rPr lang="ru-RU" u="sng" dirty="0" smtClean="0">
                <a:solidFill>
                  <a:srgbClr val="C00000"/>
                </a:solidFill>
              </a:rPr>
              <a:t> Отличился при штурме города Бреслау (Вроцлав). 24 апреля 1945 года под шквальным огнём его взвод атаковал врага. Одну огневую точку И. Р. Бумагин забросал гранатами, вторую закрыл своим телом, что обеспечило успех наступления. Звание Героя Советского Союза присвоено посмертно 27 июня 1945 года. Похоронен в городе Вроцлаве.</a:t>
            </a:r>
          </a:p>
          <a:p>
            <a:r>
              <a:rPr lang="ru-RU" dirty="0" smtClean="0"/>
              <a:t>Указом Президиума Верховного Совета СССР от 27 июня 1945 года за образцовое выполнение боевых заданий командования на фронте борьбы с немецко-фашистскими захватчиками и проявленные при этом мужество и героизм лейтенанту Бумагину Иосифу Романовичу посмертно присвоено звание Героя Советского Союза. Награждён орденом Ленина. </a:t>
            </a:r>
            <a:endParaRPr lang="ru-RU" dirty="0"/>
          </a:p>
        </p:txBody>
      </p:sp>
    </p:spTree>
    <p:extLst>
      <p:ext uri="{BB962C8B-B14F-4D97-AF65-F5344CB8AC3E}">
        <p14:creationId xmlns:p14="http://schemas.microsoft.com/office/powerpoint/2010/main" val="990029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400" dirty="0">
                <a:solidFill>
                  <a:srgbClr val="C00000"/>
                </a:solidFill>
              </a:rPr>
              <a:t/>
            </a:r>
            <a:br>
              <a:rPr lang="ru-RU" sz="2400" dirty="0">
                <a:solidFill>
                  <a:srgbClr val="C00000"/>
                </a:solidFill>
              </a:rPr>
            </a:br>
            <a:r>
              <a:rPr lang="ru-RU" sz="2400" dirty="0">
                <a:solidFill>
                  <a:srgbClr val="C00000"/>
                </a:solidFill>
              </a:rPr>
              <a:t>Именем Бумагина названы улицы в Витебске, Городке и Биробиджане, сквер в Биробиджане. В сквере у завода «Дальсельмаш» в Биробиджане установлен памятник Герою, на здании цеха завода — мемориальная доска</a:t>
            </a:r>
            <a:r>
              <a:rPr lang="ru-RU" sz="2400" dirty="0">
                <a:solidFill>
                  <a:srgbClr val="C00000"/>
                </a:solidFill>
                <a:effectLst>
                  <a:outerShdw blurRad="38100" dist="38100" dir="2700000" algn="tl">
                    <a:srgbClr val="000000">
                      <a:alpha val="43137"/>
                    </a:srgbClr>
                  </a:outerShdw>
                </a:effectLst>
              </a:rPr>
              <a:t>. </a:t>
            </a:r>
          </a:p>
        </p:txBody>
      </p:sp>
      <p:pic>
        <p:nvPicPr>
          <p:cNvPr id="5" name="Объект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647123" y="1196752"/>
            <a:ext cx="3772477" cy="2516212"/>
          </a:xfrm>
          <a:ln>
            <a:solidFill>
              <a:srgbClr val="C00000"/>
            </a:solidFill>
          </a:ln>
        </p:spPr>
      </p:pic>
      <p:pic>
        <p:nvPicPr>
          <p:cNvPr id="6" name="Объект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48200" y="1273016"/>
            <a:ext cx="3657600" cy="2440305"/>
          </a:xfrm>
          <a:ln>
            <a:solidFill>
              <a:srgbClr val="C00000"/>
            </a:solidFill>
          </a:ln>
        </p:spPr>
      </p:pic>
    </p:spTree>
    <p:extLst>
      <p:ext uri="{BB962C8B-B14F-4D97-AF65-F5344CB8AC3E}">
        <p14:creationId xmlns:p14="http://schemas.microsoft.com/office/powerpoint/2010/main" val="3476807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400" dirty="0" smtClean="0">
                <a:solidFill>
                  <a:srgbClr val="C00000"/>
                </a:solidFill>
              </a:rPr>
              <a:t>Также </a:t>
            </a:r>
            <a:r>
              <a:rPr lang="ru-RU" sz="2400" dirty="0">
                <a:solidFill>
                  <a:srgbClr val="C00000"/>
                </a:solidFill>
              </a:rPr>
              <a:t>мемориальная доска установлена на одном из жилых домов по улице Пионерской в Биробиджане. В 2015 году его имя было увековечено на отдельном </a:t>
            </a:r>
            <a:r>
              <a:rPr lang="ru-RU" sz="2400" dirty="0" smtClean="0">
                <a:solidFill>
                  <a:srgbClr val="C00000"/>
                </a:solidFill>
              </a:rPr>
              <a:t>гранитном пилоне </a:t>
            </a:r>
            <a:r>
              <a:rPr lang="ru-RU" sz="2400" dirty="0">
                <a:solidFill>
                  <a:srgbClr val="C00000"/>
                </a:solidFill>
              </a:rPr>
              <a:t>Аллеи Героев в Сквере </a:t>
            </a:r>
            <a:r>
              <a:rPr lang="ru-RU" sz="2400" dirty="0" smtClean="0">
                <a:solidFill>
                  <a:srgbClr val="C00000"/>
                </a:solidFill>
              </a:rPr>
              <a:t>Победы в Биробиджане</a:t>
            </a:r>
            <a:r>
              <a:rPr lang="ru-RU" sz="2400" dirty="0" smtClean="0">
                <a:solidFill>
                  <a:srgbClr val="C00000"/>
                </a:solidFill>
                <a:effectLst>
                  <a:outerShdw blurRad="38100" dist="38100" dir="2700000" algn="tl">
                    <a:srgbClr val="000000">
                      <a:alpha val="43137"/>
                    </a:srgbClr>
                  </a:outerShdw>
                </a:effectLst>
              </a:rPr>
              <a:t>.</a:t>
            </a:r>
            <a:endParaRPr lang="ru-RU" sz="2400" dirty="0">
              <a:solidFill>
                <a:srgbClr val="C00000"/>
              </a:solidFill>
              <a:effectLst>
                <a:outerShdw blurRad="38100" dist="38100" dir="2700000" algn="tl">
                  <a:srgbClr val="000000">
                    <a:alpha val="43137"/>
                  </a:srgbClr>
                </a:outerShdw>
              </a:effectLst>
            </a:endParaRPr>
          </a:p>
        </p:txBody>
      </p:sp>
      <p:pic>
        <p:nvPicPr>
          <p:cNvPr id="5" name="Объект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827584" y="1412776"/>
            <a:ext cx="3351931" cy="2439243"/>
          </a:xfrm>
          <a:ln>
            <a:solidFill>
              <a:srgbClr val="C00000"/>
            </a:solidFill>
          </a:ln>
        </p:spPr>
      </p:pic>
      <p:pic>
        <p:nvPicPr>
          <p:cNvPr id="6" name="Объект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4008" y="1412776"/>
            <a:ext cx="3657600" cy="2439619"/>
          </a:xfrm>
          <a:ln>
            <a:solidFill>
              <a:srgbClr val="C00000"/>
            </a:solidFill>
          </a:ln>
        </p:spPr>
      </p:pic>
    </p:spTree>
    <p:extLst>
      <p:ext uri="{BB962C8B-B14F-4D97-AF65-F5344CB8AC3E}">
        <p14:creationId xmlns:p14="http://schemas.microsoft.com/office/powerpoint/2010/main" val="401184371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39</TotalTime>
  <Words>206</Words>
  <Application>Microsoft Office PowerPoint</Application>
  <PresentationFormat>Экран (4:3)</PresentationFormat>
  <Paragraphs>19</Paragraphs>
  <Slides>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NewsPrint</vt:lpstr>
      <vt:lpstr>   О подвиге, о доблести, о славе!</vt:lpstr>
      <vt:lpstr> Мой земляк Иосиф   Романович Бумагин</vt:lpstr>
      <vt:lpstr>Презентация PowerPoint</vt:lpstr>
      <vt:lpstr>Презентация PowerPoint</vt:lpstr>
      <vt:lpstr> Именем Бумагина названы улицы в Витебске, Городке и Биробиджане, сквер в Биробиджане. В сквере у завода «Дальсельмаш» в Биробиджане установлен памятник Герою, на здании цеха завода — мемориальная доска. </vt:lpstr>
      <vt:lpstr>Также мемориальная доска установлена на одном из жилых домов по улице Пионерской в Биробиджане. В 2015 году его имя было увековечено на отдельном гранитном пилоне Аллеи Героев в Сквере Победы в Биробиджане.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 подвиге, о доблести, о славе!</dc:title>
  <dc:creator>admin</dc:creator>
  <cp:lastModifiedBy>admin</cp:lastModifiedBy>
  <cp:revision>4</cp:revision>
  <dcterms:created xsi:type="dcterms:W3CDTF">2020-05-21T03:21:34Z</dcterms:created>
  <dcterms:modified xsi:type="dcterms:W3CDTF">2020-05-21T04:01:30Z</dcterms:modified>
</cp:coreProperties>
</file>