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17"/>
  </p:notesMasterIdLst>
  <p:sldIdLst>
    <p:sldId id="257" r:id="rId2"/>
    <p:sldId id="270" r:id="rId3"/>
    <p:sldId id="288" r:id="rId4"/>
    <p:sldId id="289" r:id="rId5"/>
    <p:sldId id="286" r:id="rId6"/>
    <p:sldId id="292" r:id="rId7"/>
    <p:sldId id="287" r:id="rId8"/>
    <p:sldId id="290" r:id="rId9"/>
    <p:sldId id="285" r:id="rId10"/>
    <p:sldId id="291" r:id="rId11"/>
    <p:sldId id="280" r:id="rId12"/>
    <p:sldId id="284" r:id="rId13"/>
    <p:sldId id="281" r:id="rId14"/>
    <p:sldId id="283" r:id="rId15"/>
    <p:sldId id="282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50AC728-4B8E-402F-9B01-91B0005103EB}" type="datetimeFigureOut">
              <a:rPr lang="ru-RU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CE821AA-D56C-4E30-A06A-9297EC4EDA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041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46077C-F133-4C02-BC9E-1BDAFCFAB2F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111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fld id="{2CAC315C-31E2-444F-94C6-0C9ECE432A58}" type="datetimeFigureOut">
              <a:rPr lang="ru-RU" smtClean="0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6E22DF7-45BB-4D54-A045-7415F96D68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882F2F-E742-4AC4-83F9-B5C9905BCF59}" type="datetimeFigureOut">
              <a:rPr lang="ru-RU" smtClean="0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F0CCF-8F8B-476A-A943-91AB8404C1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5AC213-8870-41D6-8D79-21D4DFF95114}" type="datetimeFigureOut">
              <a:rPr lang="ru-RU" smtClean="0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1D425-57C6-4E30-A258-7B91557191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9F5B6-6AB5-4A7C-8BDF-8796414982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647863-926E-4380-85C5-A8DB57B7EF20}" type="datetimeFigureOut">
              <a:rPr lang="ru-RU" smtClean="0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152F42-102C-42C1-B181-38D63DCD79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F7A779-4502-4E9D-8E36-39EE813C6E32}" type="datetimeFigureOut">
              <a:rPr lang="ru-RU" smtClean="0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AFF279-6353-4573-97F7-C4650325644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FBA86C-20AA-4571-93D7-CB0D08C6A3CD}" type="datetimeFigureOut">
              <a:rPr lang="ru-RU" smtClean="0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5A47AB-3C55-4022-BFF7-E3A25EF19D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79C92E-F21F-452A-9CAF-984552F7A02C}" type="datetimeFigureOut">
              <a:rPr lang="ru-RU" smtClean="0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A75FD4-241C-49A4-A3A4-F3BF25DE72C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81EE2A6-8086-45ED-A6C5-FF903667FFF2}" type="datetimeFigureOut">
              <a:rPr lang="ru-RU" smtClean="0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C4D9C-8846-41D1-8CC7-90AAEFFFCD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8858B0-22D2-4E91-834F-C0930726C02E}" type="datetimeFigureOut">
              <a:rPr lang="ru-RU" smtClean="0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80C2AC-396D-4AA5-B916-17502B3AB4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A5F596-1F3F-4100-B3F7-B96D2F936F10}" type="datetimeFigureOut">
              <a:rPr lang="ru-RU" smtClean="0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5B5A5-BBBC-4C0A-8C24-549E1FA31E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4FB96B-F33B-40D0-A065-D98716C30524}" type="datetimeFigureOut">
              <a:rPr lang="ru-RU" smtClean="0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AA8540-2171-4183-AE10-0CE1EABF37A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7EB001B7-97E7-4670-894A-8620397FF930}" type="datetimeFigureOut">
              <a:rPr lang="ru-RU" smtClean="0"/>
              <a:pPr>
                <a:defRPr/>
              </a:pPr>
              <a:t>15.09.2020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1BF61EA0-994A-4E47-B717-9EDF03EB83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6"/>
          <p:cNvSpPr>
            <a:spLocks noChangeArrowheads="1"/>
          </p:cNvSpPr>
          <p:nvPr/>
        </p:nvSpPr>
        <p:spPr bwMode="auto">
          <a:xfrm rot="-5400000">
            <a:off x="-477043" y="3393281"/>
            <a:ext cx="6858000" cy="71437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2" name="Text Box 24"/>
          <p:cNvSpPr txBox="1">
            <a:spLocks noChangeArrowheads="1"/>
          </p:cNvSpPr>
          <p:nvPr/>
        </p:nvSpPr>
        <p:spPr bwMode="auto">
          <a:xfrm>
            <a:off x="2990444" y="764704"/>
            <a:ext cx="58578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Принципы здорового питания школьников</a:t>
            </a:r>
            <a:r>
              <a:rPr lang="ru-RU" sz="2400" b="1" i="1" dirty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5368" name="Rectangle 6"/>
          <p:cNvSpPr>
            <a:spLocks noChangeArrowheads="1"/>
          </p:cNvSpPr>
          <p:nvPr/>
        </p:nvSpPr>
        <p:spPr bwMode="auto">
          <a:xfrm rot="-5400000">
            <a:off x="5679282" y="3393281"/>
            <a:ext cx="6858000" cy="71437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9" name="Rectangle 7"/>
          <p:cNvSpPr>
            <a:spLocks noChangeArrowheads="1"/>
          </p:cNvSpPr>
          <p:nvPr/>
        </p:nvSpPr>
        <p:spPr bwMode="auto">
          <a:xfrm>
            <a:off x="0" y="4508500"/>
            <a:ext cx="9144000" cy="71438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70" name="Rectangle 7"/>
          <p:cNvSpPr>
            <a:spLocks noChangeArrowheads="1"/>
          </p:cNvSpPr>
          <p:nvPr/>
        </p:nvSpPr>
        <p:spPr bwMode="auto">
          <a:xfrm>
            <a:off x="0" y="0"/>
            <a:ext cx="9144000" cy="71438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44824"/>
            <a:ext cx="6768752" cy="4508752"/>
          </a:xfrm>
          <a:prstGeom prst="rect">
            <a:avLst/>
          </a:prstGeom>
        </p:spPr>
      </p:pic>
    </p:spTree>
  </p:cSld>
  <p:clrMapOvr>
    <a:masterClrMapping/>
  </p:clrMapOvr>
  <p:transition advTm="126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НЕОБХОДИМЫЕ ПРОДУКТЫ</a:t>
            </a:r>
            <a:endParaRPr lang="en-US" sz="2400" b="1">
              <a:solidFill>
                <a:srgbClr val="E85E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ДЛЯ ПОЛНОЦЕННОГО ПИТАНИЯ</a:t>
            </a:r>
            <a:endParaRPr lang="ru-RU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5603" name="Прямоугольник 3"/>
          <p:cNvSpPr>
            <a:spLocks noChangeArrowheads="1"/>
          </p:cNvSpPr>
          <p:nvPr/>
        </p:nvSpPr>
        <p:spPr bwMode="auto">
          <a:xfrm>
            <a:off x="467544" y="908050"/>
            <a:ext cx="326601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cs typeface="Arial" charset="0"/>
              </a:rPr>
              <a:t>Необходимые </a:t>
            </a:r>
            <a:r>
              <a:rPr lang="ru-RU" sz="2400" dirty="0">
                <a:cs typeface="Arial" charset="0"/>
              </a:rPr>
              <a:t>продукты в меню школьника:</a:t>
            </a:r>
          </a:p>
          <a:p>
            <a:r>
              <a:rPr lang="ru-RU" sz="2400" dirty="0">
                <a:cs typeface="Arial" charset="0"/>
              </a:rPr>
              <a:t>хлеб ;</a:t>
            </a:r>
          </a:p>
          <a:p>
            <a:r>
              <a:rPr lang="ru-RU" sz="2400" dirty="0">
                <a:cs typeface="Arial" charset="0"/>
              </a:rPr>
              <a:t>крупы ;</a:t>
            </a:r>
          </a:p>
          <a:p>
            <a:r>
              <a:rPr lang="ru-RU" sz="2400" dirty="0">
                <a:cs typeface="Arial" charset="0"/>
              </a:rPr>
              <a:t>картофель ;</a:t>
            </a:r>
          </a:p>
          <a:p>
            <a:r>
              <a:rPr lang="ru-RU" sz="2400" dirty="0">
                <a:cs typeface="Arial" charset="0"/>
              </a:rPr>
              <a:t>мед ;</a:t>
            </a:r>
          </a:p>
          <a:p>
            <a:r>
              <a:rPr lang="ru-RU" sz="2400" dirty="0">
                <a:cs typeface="Arial" charset="0"/>
              </a:rPr>
              <a:t>сухофрукты ;</a:t>
            </a:r>
          </a:p>
          <a:p>
            <a:r>
              <a:rPr lang="ru-RU" sz="2400" dirty="0">
                <a:cs typeface="Arial" charset="0"/>
              </a:rPr>
              <a:t>сахар .</a:t>
            </a:r>
          </a:p>
        </p:txBody>
      </p:sp>
      <p:pic>
        <p:nvPicPr>
          <p:cNvPr id="25605" name="Picture 3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688" y="4221088"/>
            <a:ext cx="2702198" cy="1895401"/>
          </a:xfrm>
        </p:spPr>
      </p:pic>
      <p:pic>
        <p:nvPicPr>
          <p:cNvPr id="25604" name="Picture 2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851920" y="1052736"/>
            <a:ext cx="3352800" cy="2205037"/>
          </a:xfrm>
        </p:spPr>
      </p:pic>
      <p:pic>
        <p:nvPicPr>
          <p:cNvPr id="25606" name="Picture 4" descr="C:\Documents and Settings\Влад\Рабочий стол\1.jpe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5015147" y="3933055"/>
            <a:ext cx="3414477" cy="256775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 </a:t>
            </a:r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НЕОБХОДИМЫЕ ПРОДУКТЫ </a:t>
            </a:r>
            <a:endParaRPr lang="en-US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</a:p>
        </p:txBody>
      </p:sp>
      <p:sp>
        <p:nvSpPr>
          <p:cNvPr id="26627" name="Прямоугольник 3"/>
          <p:cNvSpPr>
            <a:spLocks noChangeArrowheads="1"/>
          </p:cNvSpPr>
          <p:nvPr/>
        </p:nvSpPr>
        <p:spPr bwMode="auto">
          <a:xfrm>
            <a:off x="467544" y="1052736"/>
            <a:ext cx="5104581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cs typeface="Arial" charset="0"/>
              </a:rPr>
              <a:t>Витамины и минералы.</a:t>
            </a:r>
          </a:p>
          <a:p>
            <a:endParaRPr lang="ru-RU" dirty="0">
              <a:cs typeface="Arial" charset="0"/>
            </a:endParaRPr>
          </a:p>
          <a:p>
            <a:r>
              <a:rPr lang="ru-RU" dirty="0">
                <a:cs typeface="Arial" charset="0"/>
              </a:rPr>
              <a:t>Продукты, содержащие основные необходимые витамины и минеральные вещества, обязательно должны присутствовать в рационе школьника для правильного функционирования и развития детского организма.</a:t>
            </a:r>
          </a:p>
          <a:p>
            <a:endParaRPr lang="ru-RU" dirty="0">
              <a:cs typeface="Arial" charset="0"/>
            </a:endParaRPr>
          </a:p>
          <a:p>
            <a:endParaRPr lang="ru-RU" dirty="0">
              <a:cs typeface="Arial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685800" y="4143375"/>
            <a:ext cx="3886200" cy="19526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Продукты, богатые витамином А: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морковь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зелень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u="sng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/>
          </a:p>
        </p:txBody>
      </p:sp>
      <p:pic>
        <p:nvPicPr>
          <p:cNvPr id="26629" name="Picture 42" descr="1211270276_petrushk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96136" y="1649844"/>
            <a:ext cx="2701504" cy="1883549"/>
          </a:xfrm>
        </p:spPr>
      </p:pic>
      <p:pic>
        <p:nvPicPr>
          <p:cNvPr id="26630" name="Picture 3" descr="n_kz_pomidor_0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16016" y="4130502"/>
            <a:ext cx="2903240" cy="220122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 </a:t>
            </a:r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НЕОБХОДИМЫЕ ПРОДУКТЫ </a:t>
            </a:r>
            <a:endParaRPr lang="en-US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</a:p>
        </p:txBody>
      </p:sp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539552" y="908050"/>
            <a:ext cx="518457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cs typeface="Arial" charset="0"/>
              </a:rPr>
              <a:t>Продукты-источники витамина С:</a:t>
            </a:r>
          </a:p>
          <a:p>
            <a:r>
              <a:rPr lang="ru-RU" sz="3200" dirty="0">
                <a:cs typeface="Arial" charset="0"/>
              </a:rPr>
              <a:t>зелень петрушки и укропа ;</a:t>
            </a:r>
          </a:p>
          <a:p>
            <a:r>
              <a:rPr lang="ru-RU" sz="3200" dirty="0">
                <a:cs typeface="Arial" charset="0"/>
              </a:rPr>
              <a:t>помидоры ;</a:t>
            </a:r>
          </a:p>
          <a:p>
            <a:r>
              <a:rPr lang="ru-RU" sz="3200" dirty="0">
                <a:cs typeface="Arial" charset="0"/>
              </a:rPr>
              <a:t>черная и красная смородина ;</a:t>
            </a:r>
          </a:p>
          <a:p>
            <a:r>
              <a:rPr lang="ru-RU" sz="3200" dirty="0">
                <a:cs typeface="Arial" charset="0"/>
              </a:rPr>
              <a:t>красный болгарский перец;</a:t>
            </a:r>
          </a:p>
          <a:p>
            <a:r>
              <a:rPr lang="ru-RU" sz="3200" dirty="0">
                <a:cs typeface="Arial" charset="0"/>
              </a:rPr>
              <a:t>цитрусовые;</a:t>
            </a:r>
          </a:p>
          <a:p>
            <a:r>
              <a:rPr lang="ru-RU" sz="3200" dirty="0">
                <a:cs typeface="Arial" charset="0"/>
              </a:rPr>
              <a:t>картофель .</a:t>
            </a:r>
          </a:p>
          <a:p>
            <a:endParaRPr lang="ru-RU" sz="3200" dirty="0">
              <a:latin typeface="Calibri" pitchFamily="34" charset="0"/>
            </a:endParaRPr>
          </a:p>
        </p:txBody>
      </p:sp>
      <p:pic>
        <p:nvPicPr>
          <p:cNvPr id="27652" name="Picture 2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20922" y="1124744"/>
            <a:ext cx="2867856" cy="1913260"/>
          </a:xfrm>
        </p:spPr>
      </p:pic>
      <p:pic>
        <p:nvPicPr>
          <p:cNvPr id="27653" name="Picture 2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168" y="3917111"/>
            <a:ext cx="2477750" cy="165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3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5976" y="3036094"/>
            <a:ext cx="113665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4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15089" y="5106553"/>
            <a:ext cx="1292225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5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6396" y="5157192"/>
            <a:ext cx="1214438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 </a:t>
            </a:r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НЕОБХОДИМЫЕ ПРОДУКТЫ </a:t>
            </a:r>
            <a:endParaRPr lang="en-US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</a:p>
        </p:txBody>
      </p:sp>
      <p:sp>
        <p:nvSpPr>
          <p:cNvPr id="28675" name="Прямоугольник 3"/>
          <p:cNvSpPr>
            <a:spLocks noChangeArrowheads="1"/>
          </p:cNvSpPr>
          <p:nvPr/>
        </p:nvSpPr>
        <p:spPr bwMode="auto">
          <a:xfrm>
            <a:off x="755576" y="1240156"/>
            <a:ext cx="4786312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dirty="0">
                <a:cs typeface="Arial" charset="0"/>
              </a:rPr>
              <a:t>Витамин Е содержится </a:t>
            </a:r>
            <a:r>
              <a:rPr lang="ru-RU" dirty="0">
                <a:cs typeface="Arial" charset="0"/>
              </a:rPr>
              <a:t>в следующих продуктах:</a:t>
            </a:r>
          </a:p>
          <a:p>
            <a:r>
              <a:rPr lang="ru-RU" dirty="0">
                <a:cs typeface="Arial" charset="0"/>
              </a:rPr>
              <a:t>печень ; </a:t>
            </a:r>
          </a:p>
          <a:p>
            <a:r>
              <a:rPr lang="ru-RU" dirty="0">
                <a:cs typeface="Arial" charset="0"/>
              </a:rPr>
              <a:t>яйца ;</a:t>
            </a:r>
          </a:p>
          <a:p>
            <a:r>
              <a:rPr lang="ru-RU" dirty="0">
                <a:cs typeface="Arial" charset="0"/>
              </a:rPr>
              <a:t>пророщенные зерна пшеницы;</a:t>
            </a:r>
          </a:p>
          <a:p>
            <a:r>
              <a:rPr lang="ru-RU" dirty="0">
                <a:cs typeface="Arial" charset="0"/>
              </a:rPr>
              <a:t>овсяная и гречневая крупы </a:t>
            </a:r>
          </a:p>
        </p:txBody>
      </p:sp>
      <p:pic>
        <p:nvPicPr>
          <p:cNvPr id="28676" name="Picture 1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3568" y="3429000"/>
            <a:ext cx="4142234" cy="2954475"/>
          </a:xfrm>
        </p:spPr>
      </p:pic>
      <p:pic>
        <p:nvPicPr>
          <p:cNvPr id="28677" name="Picture 2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541888" y="1628800"/>
            <a:ext cx="2823102" cy="1873885"/>
          </a:xfrm>
        </p:spPr>
      </p:pic>
      <p:pic>
        <p:nvPicPr>
          <p:cNvPr id="28678" name="Picture 3" descr="C:\Documents and Settings\Влад\Рабочий стол\1.jpeg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5541888" y="4365104"/>
            <a:ext cx="2768222" cy="194577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НЕОБХОДИМЫЕ ПРОДУКТЫ </a:t>
            </a:r>
            <a:endParaRPr lang="en-US" sz="2400" b="1">
              <a:solidFill>
                <a:srgbClr val="E85E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ДЛЯ ПОЛНЕЦЕННОГО ПИТАНИЯ</a:t>
            </a:r>
            <a:endParaRPr lang="ru-RU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9699" name="Прямоугольник 3"/>
          <p:cNvSpPr>
            <a:spLocks noChangeArrowheads="1"/>
          </p:cNvSpPr>
          <p:nvPr/>
        </p:nvSpPr>
        <p:spPr bwMode="auto">
          <a:xfrm flipH="1">
            <a:off x="428625" y="1214438"/>
            <a:ext cx="3571875" cy="375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Продукты, богатые витаминами группы В:</a:t>
            </a:r>
          </a:p>
          <a:p>
            <a:r>
              <a:rPr lang="ru-RU">
                <a:latin typeface="Calibri" pitchFamily="34" charset="0"/>
              </a:rPr>
              <a:t>хлеб грубого помола ;</a:t>
            </a:r>
          </a:p>
          <a:p>
            <a:r>
              <a:rPr lang="ru-RU">
                <a:latin typeface="Calibri" pitchFamily="34" charset="0"/>
              </a:rPr>
              <a:t>молоко ;</a:t>
            </a:r>
          </a:p>
          <a:p>
            <a:r>
              <a:rPr lang="ru-RU">
                <a:latin typeface="Calibri" pitchFamily="34" charset="0"/>
              </a:rPr>
              <a:t>творог ;</a:t>
            </a:r>
          </a:p>
          <a:p>
            <a:r>
              <a:rPr lang="ru-RU">
                <a:latin typeface="Calibri" pitchFamily="34" charset="0"/>
              </a:rPr>
              <a:t>печень ;</a:t>
            </a:r>
          </a:p>
          <a:p>
            <a:r>
              <a:rPr lang="ru-RU">
                <a:latin typeface="Calibri" pitchFamily="34" charset="0"/>
              </a:rPr>
              <a:t>сыр ;</a:t>
            </a:r>
          </a:p>
          <a:p>
            <a:r>
              <a:rPr lang="ru-RU">
                <a:latin typeface="Calibri" pitchFamily="34" charset="0"/>
              </a:rPr>
              <a:t>яйца ;</a:t>
            </a:r>
          </a:p>
          <a:p>
            <a:r>
              <a:rPr lang="ru-RU">
                <a:latin typeface="Calibri" pitchFamily="34" charset="0"/>
              </a:rPr>
              <a:t>капуста;</a:t>
            </a:r>
          </a:p>
          <a:p>
            <a:r>
              <a:rPr lang="ru-RU">
                <a:latin typeface="Calibri" pitchFamily="34" charset="0"/>
              </a:rPr>
              <a:t>яблоки;</a:t>
            </a:r>
          </a:p>
          <a:p>
            <a:r>
              <a:rPr lang="ru-RU">
                <a:latin typeface="Calibri" pitchFamily="34" charset="0"/>
              </a:rPr>
              <a:t>миндаль ; </a:t>
            </a:r>
          </a:p>
          <a:p>
            <a:r>
              <a:rPr lang="ru-RU">
                <a:latin typeface="Calibri" pitchFamily="34" charset="0"/>
              </a:rPr>
              <a:t>помидоры ; </a:t>
            </a:r>
          </a:p>
          <a:p>
            <a:r>
              <a:rPr lang="ru-RU">
                <a:latin typeface="Calibri" pitchFamily="34" charset="0"/>
              </a:rPr>
              <a:t>бобовые .</a:t>
            </a:r>
          </a:p>
        </p:txBody>
      </p:sp>
      <p:pic>
        <p:nvPicPr>
          <p:cNvPr id="29700" name="Picture 9" descr="20080616_00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8720"/>
          <a:stretch>
            <a:fillRect/>
          </a:stretch>
        </p:blipFill>
        <p:spPr>
          <a:xfrm>
            <a:off x="4857750" y="1071563"/>
            <a:ext cx="3643313" cy="2493962"/>
          </a:xfrm>
        </p:spPr>
      </p:pic>
      <p:pic>
        <p:nvPicPr>
          <p:cNvPr id="29701" name="Picture 38" descr="2434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0112" y="3789040"/>
            <a:ext cx="3013549" cy="1981200"/>
          </a:xfrm>
        </p:spPr>
      </p:pic>
      <p:pic>
        <p:nvPicPr>
          <p:cNvPr id="29702" name="Picture 5" descr="Goroh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clrChange>
              <a:clrFrom>
                <a:srgbClr val="F5FDFF"/>
              </a:clrFrom>
              <a:clrTo>
                <a:srgbClr val="F5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70" r="8296" b="14545"/>
          <a:stretch>
            <a:fillRect/>
          </a:stretch>
        </p:blipFill>
        <p:spPr>
          <a:xfrm>
            <a:off x="2411760" y="4149080"/>
            <a:ext cx="2566987" cy="1981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E85E00"/>
                </a:solidFill>
                <a:latin typeface="+mn-lt"/>
                <a:cs typeface="Times New Roman" pitchFamily="18" charset="0"/>
              </a:rPr>
              <a:t>           РЕКОМЕНДАЦИИ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467544" y="836712"/>
            <a:ext cx="424847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>
                <a:cs typeface="Arial" charset="0"/>
              </a:rPr>
              <a:t>В рационе школьника обязательно должны присутствовать продукты, содержащие необходимые для жизнедеятельности минеральные соли и микроэлементы: йод, железо, фтор, кобальт, селен, медь и другие. </a:t>
            </a:r>
          </a:p>
          <a:p>
            <a:endParaRPr lang="ru-RU" sz="2000" dirty="0">
              <a:cs typeface="Arial" charset="0"/>
            </a:endParaRPr>
          </a:p>
          <a:p>
            <a:r>
              <a:rPr lang="ru-RU" sz="2000" dirty="0">
                <a:cs typeface="Arial" charset="0"/>
              </a:rPr>
              <a:t>И, напоследок, одна из главных рекомендаций для организации питания детей: не кормите ребенка насильно! Детский организм способен самостоятельно определить оптимальные потребности в пищевых веществах и калориях.</a:t>
            </a:r>
          </a:p>
        </p:txBody>
      </p:sp>
      <p:pic>
        <p:nvPicPr>
          <p:cNvPr id="30724" name="Picture 40" descr="citronu_bummbas_l_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301" y="3703638"/>
            <a:ext cx="3429199" cy="253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8" descr="344530c2a76c"/>
          <p:cNvPicPr>
            <a:picLocks noChangeAspect="1" noChangeArrowheads="1"/>
          </p:cNvPicPr>
          <p:nvPr/>
        </p:nvPicPr>
        <p:blipFill>
          <a:blip r:embed="rId3" cstate="email">
            <a:lum bright="8000" contrast="3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908050"/>
            <a:ext cx="3643312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E85E00"/>
                </a:solidFill>
                <a:latin typeface="+mn-lt"/>
                <a:cs typeface="Times New Roman" pitchFamily="18" charset="0"/>
              </a:rPr>
              <a:t>              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itchFamily="18" charset="0"/>
              </a:rPr>
              <a:t>ПРИНЦИПЫ ЗДОРОВОГО ПИТАНИЯ ШКОЛЬНИКОВ</a:t>
            </a:r>
          </a:p>
        </p:txBody>
      </p:sp>
      <p:sp>
        <p:nvSpPr>
          <p:cNvPr id="17411" name="Прямоугольник 3"/>
          <p:cNvSpPr>
            <a:spLocks noChangeArrowheads="1"/>
          </p:cNvSpPr>
          <p:nvPr/>
        </p:nvSpPr>
        <p:spPr bwMode="auto">
          <a:xfrm>
            <a:off x="428625" y="714375"/>
            <a:ext cx="4214813" cy="627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r>
              <a:rPr lang="ru-RU" sz="2000" b="1">
                <a:cs typeface="Arial" charset="0"/>
              </a:rPr>
              <a:t>Питание школьника должно быть сбалансированным.</a:t>
            </a:r>
          </a:p>
          <a:p>
            <a:r>
              <a:rPr lang="ru-RU">
                <a:cs typeface="Arial" charset="0"/>
              </a:rPr>
              <a:t>           Для здоровья детей важнейшее значение имеет правильное соотношение питательных веществ. В меню школьника обязательно должны входить продукты, содержащие не только белки, жиры и углеводы, но и незаменимые аминокислоты, витамины, некоторые жирные кислоты, минералы и микроэлементы. Эти компоненты самостоятельно не синтезируются в организме, но необходимы для полноценного развития детского организма. Соотношение между белками, жирами и углеводами должно быть 1:1:4.</a:t>
            </a: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</p:txBody>
      </p:sp>
      <p:pic>
        <p:nvPicPr>
          <p:cNvPr id="17412" name="Picture 32" descr="397-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280"/>
          <a:stretch>
            <a:fillRect/>
          </a:stretch>
        </p:blipFill>
        <p:spPr>
          <a:xfrm>
            <a:off x="4643438" y="1143000"/>
            <a:ext cx="3968750" cy="2819400"/>
          </a:xfrm>
        </p:spPr>
      </p:pic>
      <p:pic>
        <p:nvPicPr>
          <p:cNvPr id="17413" name="Picture 44" descr="1185319748_f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4149080"/>
            <a:ext cx="3131820" cy="1981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E85E00"/>
                </a:solidFill>
                <a:latin typeface="+mn-lt"/>
                <a:cs typeface="Times New Roman" pitchFamily="18" charset="0"/>
              </a:rPr>
              <a:t>              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itchFamily="18" charset="0"/>
              </a:rPr>
              <a:t>ПРИНЦИПЫ ЗДОРОВОГО ПИТАНИЯ ШКОЛЬНИКОВ</a:t>
            </a:r>
          </a:p>
        </p:txBody>
      </p:sp>
      <p:sp>
        <p:nvSpPr>
          <p:cNvPr id="18435" name="Прямоугольник 3"/>
          <p:cNvSpPr>
            <a:spLocks noChangeArrowheads="1"/>
          </p:cNvSpPr>
          <p:nvPr/>
        </p:nvSpPr>
        <p:spPr bwMode="auto">
          <a:xfrm>
            <a:off x="428625" y="428625"/>
            <a:ext cx="4143375" cy="643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endParaRPr lang="ru-RU" sz="1400">
              <a:latin typeface="Calibri" pitchFamily="34" charset="0"/>
            </a:endParaRPr>
          </a:p>
          <a:p>
            <a:r>
              <a:rPr lang="ru-RU" sz="2400" b="1">
                <a:cs typeface="Arial" charset="0"/>
              </a:rPr>
              <a:t>Питание школьника должно быть оптимальным.</a:t>
            </a:r>
          </a:p>
          <a:p>
            <a:r>
              <a:rPr lang="ru-RU" sz="2400" b="1">
                <a:cs typeface="Arial" charset="0"/>
              </a:rPr>
              <a:t>         </a:t>
            </a:r>
            <a:r>
              <a:rPr lang="ru-RU" sz="2000">
                <a:cs typeface="Arial" charset="0"/>
              </a:rPr>
              <a:t>При составлении меню обязательно учитываются потребности организма, связанных с его ростом и развитием, с изменением условий внешней среды, с повышенной физической или эмоциональной нагрузкой. При оптимальной системе питания соблюдается баланс между поступлением и расходованием основных пищевых веществ.</a:t>
            </a:r>
          </a:p>
          <a:p>
            <a:endParaRPr lang="ru-RU" sz="2000">
              <a:latin typeface="Calibri" pitchFamily="34" charset="0"/>
            </a:endParaRPr>
          </a:p>
          <a:p>
            <a:endParaRPr lang="ru-RU" sz="2000">
              <a:latin typeface="Calibri" pitchFamily="34" charset="0"/>
            </a:endParaRPr>
          </a:p>
        </p:txBody>
      </p:sp>
      <p:pic>
        <p:nvPicPr>
          <p:cNvPr id="18436" name="Picture 2" descr="C:\Documents and Settings\Влад\Рабочий стол\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2738" y="1214438"/>
            <a:ext cx="3219450" cy="2747962"/>
          </a:xfrm>
        </p:spPr>
      </p:pic>
      <p:pic>
        <p:nvPicPr>
          <p:cNvPr id="18437" name="Picture 3" descr="C:\Documents and Settings\Влад\Рабочий стол\творог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788024" y="4005064"/>
            <a:ext cx="2466224" cy="1981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E85E00"/>
                </a:solidFill>
                <a:latin typeface="+mn-lt"/>
                <a:cs typeface="Times New Roman" pitchFamily="18" charset="0"/>
              </a:rPr>
              <a:t>              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Times New Roman" pitchFamily="18" charset="0"/>
              </a:rPr>
              <a:t>ПРИНЦИПЫ ЗДОРОВОГО ПИТАНИЯ ШКОЛЬНИКОВ</a:t>
            </a:r>
          </a:p>
        </p:txBody>
      </p:sp>
      <p:sp>
        <p:nvSpPr>
          <p:cNvPr id="19459" name="Прямоугольник 3"/>
          <p:cNvSpPr>
            <a:spLocks noChangeArrowheads="1"/>
          </p:cNvSpPr>
          <p:nvPr/>
        </p:nvSpPr>
        <p:spPr bwMode="auto">
          <a:xfrm>
            <a:off x="357188" y="-142875"/>
            <a:ext cx="4500562" cy="600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r>
              <a:rPr lang="ru-RU" sz="2800" b="1" dirty="0">
                <a:cs typeface="Arial" charset="0"/>
              </a:rPr>
              <a:t>Калорийность </a:t>
            </a:r>
            <a:r>
              <a:rPr lang="ru-RU" sz="2800" dirty="0">
                <a:cs typeface="Arial" charset="0"/>
              </a:rPr>
              <a:t>рациона школьника</a:t>
            </a:r>
            <a:r>
              <a:rPr lang="ru-RU" sz="2800" b="1" dirty="0">
                <a:cs typeface="Arial" charset="0"/>
              </a:rPr>
              <a:t> </a:t>
            </a:r>
            <a:r>
              <a:rPr lang="ru-RU" sz="2800" dirty="0">
                <a:cs typeface="Arial" charset="0"/>
              </a:rPr>
              <a:t>должна быть следующей:</a:t>
            </a:r>
          </a:p>
          <a:p>
            <a:r>
              <a:rPr lang="ru-RU" sz="2800" dirty="0">
                <a:cs typeface="Arial" charset="0"/>
              </a:rPr>
              <a:t>7-10 лет – 2400 ккал</a:t>
            </a:r>
          </a:p>
          <a:p>
            <a:r>
              <a:rPr lang="ru-RU" sz="2800" dirty="0">
                <a:cs typeface="Arial" charset="0"/>
              </a:rPr>
              <a:t>14-17лет – 2600-3000ккал</a:t>
            </a:r>
          </a:p>
          <a:p>
            <a:r>
              <a:rPr lang="ru-RU" sz="2800" dirty="0">
                <a:cs typeface="Arial" charset="0"/>
              </a:rPr>
              <a:t> </a:t>
            </a:r>
          </a:p>
          <a:p>
            <a:r>
              <a:rPr lang="ru-RU" sz="2800" dirty="0">
                <a:cs typeface="Arial" charset="0"/>
              </a:rPr>
              <a:t>Если ребенок занимается спортом, он должен получать на 300-500 ккал больше.</a:t>
            </a:r>
          </a:p>
          <a:p>
            <a:endParaRPr lang="ru-RU" sz="2000" dirty="0">
              <a:latin typeface="Calibri" pitchFamily="34" charset="0"/>
            </a:endParaRPr>
          </a:p>
        </p:txBody>
      </p:sp>
      <p:pic>
        <p:nvPicPr>
          <p:cNvPr id="19460" name="Picture 2" descr="C:\Documents and Settings\Влад\Рабочий стол\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32040" y="1484784"/>
            <a:ext cx="3562350" cy="2387600"/>
          </a:xfrm>
        </p:spPr>
      </p:pic>
      <p:pic>
        <p:nvPicPr>
          <p:cNvPr id="19461" name="Picture 3" descr="C:\Documents and Settings\Влад\Рабочий стол\рыба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5868144" y="4250460"/>
            <a:ext cx="2088629" cy="162257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НЕОБХОДИМЫЕ ПРОДУКТЫ</a:t>
            </a:r>
            <a:endParaRPr lang="en-US" sz="2400" b="1">
              <a:solidFill>
                <a:srgbClr val="E85E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ДЛЯ ПОЛНОЦЕННОГО ПИТАНИЯ</a:t>
            </a:r>
            <a:endParaRPr lang="ru-RU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285750" y="928688"/>
            <a:ext cx="4214813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cs typeface="Arial" charset="0"/>
              </a:rPr>
              <a:t>Белки</a:t>
            </a:r>
          </a:p>
          <a:p>
            <a:endParaRPr lang="ru-RU" sz="1200">
              <a:cs typeface="Arial" charset="0"/>
            </a:endParaRPr>
          </a:p>
          <a:p>
            <a:r>
              <a:rPr lang="ru-RU" sz="2400">
                <a:cs typeface="Arial" charset="0"/>
              </a:rPr>
              <a:t>Самыми ценными для ребенка являются рыбный и молочный белок, который лучше всего усваивается детским организмом. На втором месте по качеству - мясной белок, на третьем – белок растительного происхождения.</a:t>
            </a:r>
          </a:p>
          <a:p>
            <a:r>
              <a:rPr lang="ru-RU" sz="2400">
                <a:cs typeface="Arial" charset="0"/>
              </a:rPr>
              <a:t>Ежедневно школьник должен получать 75-90 г белка, из них 40-55 г животного происхождения.</a:t>
            </a:r>
          </a:p>
          <a:p>
            <a:endParaRPr lang="ru-RU" sz="2400">
              <a:latin typeface="Calibri" pitchFamily="34" charset="0"/>
            </a:endParaRPr>
          </a:p>
          <a:p>
            <a:endParaRPr lang="ru-RU" sz="1600">
              <a:latin typeface="Calibri" pitchFamily="34" charset="0"/>
            </a:endParaRPr>
          </a:p>
        </p:txBody>
      </p:sp>
      <p:pic>
        <p:nvPicPr>
          <p:cNvPr id="20484" name="Picture 3" descr="C:\Documents and Settings\Влад\Рабочий стол\мясо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34744" y="4509120"/>
            <a:ext cx="2373560" cy="1716266"/>
          </a:xfrm>
        </p:spPr>
      </p:pic>
      <p:pic>
        <p:nvPicPr>
          <p:cNvPr id="20485" name="Picture 2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088" y="1556792"/>
            <a:ext cx="300202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НЕОБХОДИМЫЕ ПРОДУКТЫ </a:t>
            </a:r>
            <a:endParaRPr lang="en-US" sz="2400" b="1">
              <a:solidFill>
                <a:srgbClr val="E85E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  <a:endParaRPr lang="ru-RU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1507" name="Прямоугольник 3"/>
          <p:cNvSpPr>
            <a:spLocks noChangeArrowheads="1"/>
          </p:cNvSpPr>
          <p:nvPr/>
        </p:nvSpPr>
        <p:spPr bwMode="auto">
          <a:xfrm>
            <a:off x="611560" y="928688"/>
            <a:ext cx="4643438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600" dirty="0">
              <a:latin typeface="Calibri" pitchFamily="34" charset="0"/>
            </a:endParaRPr>
          </a:p>
          <a:p>
            <a:r>
              <a:rPr lang="ru-RU" sz="2800" dirty="0">
                <a:cs typeface="Arial" charset="0"/>
              </a:rPr>
              <a:t>В рационе ребенка школьного возраста обязательно должны присутствовать следующие продукты:</a:t>
            </a:r>
          </a:p>
          <a:p>
            <a:r>
              <a:rPr lang="ru-RU" sz="2800" dirty="0">
                <a:cs typeface="Arial" charset="0"/>
              </a:rPr>
              <a:t>молоко или кисломолочные напитки ;</a:t>
            </a:r>
          </a:p>
          <a:p>
            <a:r>
              <a:rPr lang="ru-RU" sz="2800" dirty="0">
                <a:cs typeface="Arial" charset="0"/>
              </a:rPr>
              <a:t>творог ;</a:t>
            </a:r>
          </a:p>
          <a:p>
            <a:r>
              <a:rPr lang="ru-RU" sz="2800" dirty="0">
                <a:cs typeface="Arial" charset="0"/>
              </a:rPr>
              <a:t>сыр ;</a:t>
            </a:r>
          </a:p>
          <a:p>
            <a:r>
              <a:rPr lang="ru-RU" sz="2800" dirty="0">
                <a:cs typeface="Arial" charset="0"/>
              </a:rPr>
              <a:t>рыба ;</a:t>
            </a:r>
          </a:p>
          <a:p>
            <a:r>
              <a:rPr lang="ru-RU" sz="2800" dirty="0">
                <a:cs typeface="Arial" charset="0"/>
              </a:rPr>
              <a:t>мясные продукты ;</a:t>
            </a:r>
          </a:p>
          <a:p>
            <a:r>
              <a:rPr lang="ru-RU" sz="2800" dirty="0">
                <a:cs typeface="Arial" charset="0"/>
              </a:rPr>
              <a:t>яйца .</a:t>
            </a:r>
          </a:p>
        </p:txBody>
      </p:sp>
      <p:pic>
        <p:nvPicPr>
          <p:cNvPr id="21508" name="Picture 3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76056" y="2060848"/>
            <a:ext cx="3121839" cy="1872208"/>
          </a:xfrm>
        </p:spPr>
      </p:pic>
      <p:pic>
        <p:nvPicPr>
          <p:cNvPr id="21509" name="Picture 4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6876256" y="4221088"/>
            <a:ext cx="1669529" cy="203812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 </a:t>
            </a:r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НЕОБХОДИМЫЕ ПРОДУКТЫ</a:t>
            </a:r>
            <a:endParaRPr lang="en-US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 ДЛЯ ЗДОРОВОГО ПИТАНИЯ</a:t>
            </a:r>
          </a:p>
        </p:txBody>
      </p:sp>
      <p:sp>
        <p:nvSpPr>
          <p:cNvPr id="22531" name="Прямоугольник 3"/>
          <p:cNvSpPr>
            <a:spLocks noChangeArrowheads="1"/>
          </p:cNvSpPr>
          <p:nvPr/>
        </p:nvSpPr>
        <p:spPr bwMode="auto">
          <a:xfrm>
            <a:off x="395536" y="1052736"/>
            <a:ext cx="4786313" cy="529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cs typeface="Arial" charset="0"/>
              </a:rPr>
              <a:t>Жиры. </a:t>
            </a:r>
          </a:p>
          <a:p>
            <a:endParaRPr lang="ru-RU" sz="1400" dirty="0">
              <a:cs typeface="Arial" charset="0"/>
            </a:endParaRPr>
          </a:p>
          <a:p>
            <a:r>
              <a:rPr lang="ru-RU" sz="2000" dirty="0">
                <a:cs typeface="Arial" charset="0"/>
              </a:rPr>
              <a:t>Достаточное количество жиров также необходимо включать в суточный рацион школьника. </a:t>
            </a:r>
          </a:p>
          <a:p>
            <a:endParaRPr lang="ru-RU" sz="2000" dirty="0">
              <a:cs typeface="Arial" charset="0"/>
            </a:endParaRPr>
          </a:p>
          <a:p>
            <a:r>
              <a:rPr lang="ru-RU" sz="2000" dirty="0">
                <a:cs typeface="Arial" charset="0"/>
              </a:rPr>
              <a:t>Необходимые жиры содержатся не только в привычных для нас «жирных» продуктах – масле, сметане, сале и т.д. Мясо, молоко и рыба – источники скрытых жиров. Животные жиры усваиваются хуже растительных и не содержат важные для организма жирные кислоты и жирорастворимые витамины. </a:t>
            </a:r>
          </a:p>
          <a:p>
            <a:endParaRPr lang="ru-RU" sz="1400" dirty="0">
              <a:cs typeface="Arial" charset="0"/>
            </a:endParaRPr>
          </a:p>
          <a:p>
            <a:endParaRPr lang="ru-RU" sz="1400" dirty="0">
              <a:latin typeface="Calibri" pitchFamily="34" charset="0"/>
            </a:endParaRPr>
          </a:p>
        </p:txBody>
      </p:sp>
      <p:pic>
        <p:nvPicPr>
          <p:cNvPr id="22532" name="Picture 2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214938" y="1428750"/>
            <a:ext cx="3355975" cy="2286000"/>
          </a:xfrm>
        </p:spPr>
      </p:pic>
      <p:pic>
        <p:nvPicPr>
          <p:cNvPr id="22533" name="Picture 2" descr="C:\Documents and Settings\Влад\Рабочий стол\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6135" y="4143375"/>
            <a:ext cx="2704927" cy="2034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НЕОБХОДИМЫЕ ПРОДУКТЫ </a:t>
            </a:r>
            <a:endParaRPr lang="en-US" sz="2400" b="1">
              <a:solidFill>
                <a:srgbClr val="E85E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  <a:endParaRPr lang="ru-RU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3555" name="Прямоугольник 3"/>
          <p:cNvSpPr>
            <a:spLocks noChangeArrowheads="1"/>
          </p:cNvSpPr>
          <p:nvPr/>
        </p:nvSpPr>
        <p:spPr bwMode="auto">
          <a:xfrm>
            <a:off x="461080" y="908050"/>
            <a:ext cx="4786313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endParaRPr lang="ru-RU" sz="1400" dirty="0">
              <a:latin typeface="Calibri" pitchFamily="34" charset="0"/>
            </a:endParaRPr>
          </a:p>
          <a:p>
            <a:r>
              <a:rPr lang="ru-RU" sz="2800" dirty="0">
                <a:cs typeface="Arial" charset="0"/>
              </a:rPr>
              <a:t>Норма потребления жиров для школьников - 80-90 г в сутки, 30% суточного рациона. </a:t>
            </a:r>
          </a:p>
          <a:p>
            <a:endParaRPr lang="ru-RU" sz="2800" dirty="0">
              <a:cs typeface="Arial" charset="0"/>
            </a:endParaRPr>
          </a:p>
          <a:p>
            <a:r>
              <a:rPr lang="ru-RU" sz="2800" dirty="0">
                <a:cs typeface="Arial" charset="0"/>
              </a:rPr>
              <a:t>Ежедневно ребенок школьного возраста должен получать:</a:t>
            </a:r>
          </a:p>
          <a:p>
            <a:r>
              <a:rPr lang="ru-RU" sz="2800" dirty="0">
                <a:cs typeface="Arial" charset="0"/>
              </a:rPr>
              <a:t>сливочное масло ;</a:t>
            </a:r>
          </a:p>
          <a:p>
            <a:r>
              <a:rPr lang="ru-RU" sz="2800" dirty="0">
                <a:cs typeface="Arial" charset="0"/>
              </a:rPr>
              <a:t>растительное масло ;</a:t>
            </a:r>
          </a:p>
          <a:p>
            <a:r>
              <a:rPr lang="ru-RU" sz="2800" dirty="0">
                <a:cs typeface="Arial" charset="0"/>
              </a:rPr>
              <a:t>сметану .</a:t>
            </a:r>
          </a:p>
        </p:txBody>
      </p:sp>
      <p:pic>
        <p:nvPicPr>
          <p:cNvPr id="23556" name="Picture 3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04048" y="3645024"/>
            <a:ext cx="2335510" cy="2335510"/>
          </a:xfrm>
        </p:spPr>
      </p:pic>
      <p:pic>
        <p:nvPicPr>
          <p:cNvPr id="23557" name="Picture 3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580112" y="1412776"/>
            <a:ext cx="2855574" cy="180087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0" y="0"/>
            <a:ext cx="9144000" cy="908050"/>
          </a:xfrm>
          <a:prstGeom prst="rect">
            <a:avLst/>
          </a:prstGeom>
          <a:solidFill>
            <a:srgbClr val="FAF76D"/>
          </a:solidFill>
          <a:ln w="5715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E85E00"/>
                </a:solidFill>
                <a:latin typeface="Calibri" pitchFamily="34" charset="0"/>
                <a:cs typeface="Times New Roman" pitchFamily="18" charset="0"/>
              </a:rPr>
              <a:t>               </a:t>
            </a:r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НЕОБХОДИМЫЕ ПРОДУКТЫ </a:t>
            </a:r>
            <a:endParaRPr lang="en-US" sz="2400" b="1">
              <a:solidFill>
                <a:srgbClr val="E46C0A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>
                <a:solidFill>
                  <a:srgbClr val="E46C0A"/>
                </a:solidFill>
                <a:latin typeface="Calibri" pitchFamily="34" charset="0"/>
                <a:cs typeface="Times New Roman" pitchFamily="18" charset="0"/>
              </a:rPr>
              <a:t>ДЛЯ ПОЛНОЦЕННОГО ПИТАНИЯ</a:t>
            </a:r>
          </a:p>
        </p:txBody>
      </p:sp>
      <p:sp>
        <p:nvSpPr>
          <p:cNvPr id="24579" name="Прямоугольник 3"/>
          <p:cNvSpPr>
            <a:spLocks noChangeArrowheads="1"/>
          </p:cNvSpPr>
          <p:nvPr/>
        </p:nvSpPr>
        <p:spPr bwMode="auto">
          <a:xfrm>
            <a:off x="467544" y="947737"/>
            <a:ext cx="4929188" cy="587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cs typeface="Arial" charset="0"/>
              </a:rPr>
              <a:t>Углеводы. </a:t>
            </a:r>
          </a:p>
          <a:p>
            <a:endParaRPr lang="ru-RU" sz="2400" dirty="0">
              <a:cs typeface="Arial" charset="0"/>
            </a:endParaRPr>
          </a:p>
          <a:p>
            <a:r>
              <a:rPr lang="ru-RU" sz="2400" dirty="0">
                <a:cs typeface="Arial" charset="0"/>
              </a:rPr>
              <a:t>Углеводы необходимы для пополнения энергетических запасов организма. Наиболее полезны сложные углеводы, содержащие </a:t>
            </a:r>
            <a:r>
              <a:rPr lang="ru-RU" sz="2400" dirty="0" err="1">
                <a:cs typeface="Arial" charset="0"/>
              </a:rPr>
              <a:t>неперевариваемые</a:t>
            </a:r>
            <a:r>
              <a:rPr lang="ru-RU" sz="2400" dirty="0">
                <a:cs typeface="Arial" charset="0"/>
              </a:rPr>
              <a:t> пищевые волокна. </a:t>
            </a:r>
          </a:p>
          <a:p>
            <a:endParaRPr lang="ru-RU" sz="2400" dirty="0">
              <a:cs typeface="Arial" charset="0"/>
            </a:endParaRPr>
          </a:p>
          <a:p>
            <a:r>
              <a:rPr lang="ru-RU" sz="2400" dirty="0">
                <a:cs typeface="Arial" charset="0"/>
              </a:rPr>
              <a:t>Суточная норма углеводов в рационе школьника - 300-400 г, из них на долю простых должно приходиться не более 100 г. </a:t>
            </a:r>
          </a:p>
          <a:p>
            <a:endParaRPr lang="ru-RU" sz="2400" dirty="0">
              <a:latin typeface="Calibri" pitchFamily="34" charset="0"/>
            </a:endParaRPr>
          </a:p>
          <a:p>
            <a:endParaRPr lang="ru-RU" sz="2400" dirty="0">
              <a:latin typeface="Calibri" pitchFamily="34" charset="0"/>
            </a:endParaRPr>
          </a:p>
        </p:txBody>
      </p:sp>
      <p:pic>
        <p:nvPicPr>
          <p:cNvPr id="24580" name="Picture 2" descr="C:\Documents and Settings\Влад\Рабочий стол\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148064" y="1268760"/>
            <a:ext cx="2955606" cy="2103760"/>
          </a:xfrm>
        </p:spPr>
      </p:pic>
      <p:pic>
        <p:nvPicPr>
          <p:cNvPr id="24581" name="Picture 3" descr="C:\Documents and Settings\Влад\Рабочий стол\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6372200" y="3717032"/>
            <a:ext cx="2135486" cy="274980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300</TotalTime>
  <Words>642</Words>
  <Application>Microsoft Office PowerPoint</Application>
  <PresentationFormat>Экран (4:3)</PresentationFormat>
  <Paragraphs>119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Движение к этой цели должно быть постепенным - шаг за шагом. Каждый шаг продлевает активные годы жизни. </dc:title>
  <dc:creator>Влад</dc:creator>
  <cp:lastModifiedBy>Uzer-2</cp:lastModifiedBy>
  <cp:revision>36</cp:revision>
  <dcterms:created xsi:type="dcterms:W3CDTF">2009-11-29T09:45:36Z</dcterms:created>
  <dcterms:modified xsi:type="dcterms:W3CDTF">2020-09-15T05:28:39Z</dcterms:modified>
</cp:coreProperties>
</file>